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130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CEC5E9A-033B-4DA3-A9CF-DBE0BD846986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0DF0D10-DEB8-48A8-8180-EDFF00B243F2}">
      <dgm:prSet phldrT="[Κείμενο]" custT="1"/>
      <dgm:spPr/>
      <dgm:t>
        <a:bodyPr/>
        <a:lstStyle/>
        <a:p>
          <a:r>
            <a:rPr lang="el-GR" sz="1400" dirty="0" smtClean="0"/>
            <a:t>Διεργασία</a:t>
          </a:r>
          <a:endParaRPr lang="el-GR" sz="1400" dirty="0"/>
        </a:p>
      </dgm:t>
    </dgm:pt>
    <dgm:pt modelId="{6B2757D0-8B8C-416A-8667-91AB1E787203}" type="parTrans" cxnId="{81CA4004-BC42-49C5-AE34-6967F889B887}">
      <dgm:prSet/>
      <dgm:spPr/>
      <dgm:t>
        <a:bodyPr/>
        <a:lstStyle/>
        <a:p>
          <a:endParaRPr lang="el-GR" sz="3600"/>
        </a:p>
      </dgm:t>
    </dgm:pt>
    <dgm:pt modelId="{B372EF22-9B3C-4B21-9ED9-B8A206260383}" type="sibTrans" cxnId="{81CA4004-BC42-49C5-AE34-6967F889B887}">
      <dgm:prSet/>
      <dgm:spPr/>
      <dgm:t>
        <a:bodyPr/>
        <a:lstStyle/>
        <a:p>
          <a:endParaRPr lang="el-GR" sz="3600"/>
        </a:p>
      </dgm:t>
    </dgm:pt>
    <dgm:pt modelId="{B48AE1AE-CB9C-4C1B-B2B6-4B6A8AAE3C09}">
      <dgm:prSet phldrT="[Κείμενο]" custT="1"/>
      <dgm:spPr/>
      <dgm:t>
        <a:bodyPr/>
        <a:lstStyle/>
        <a:p>
          <a:r>
            <a:rPr lang="el-GR" sz="1400" dirty="0" smtClean="0"/>
            <a:t>Πηγαίος κώδικας</a:t>
          </a:r>
          <a:endParaRPr lang="el-GR" sz="1400" dirty="0"/>
        </a:p>
      </dgm:t>
    </dgm:pt>
    <dgm:pt modelId="{AB14DED2-18FB-498B-BBD2-1CFCD7376783}" type="parTrans" cxnId="{4058879A-0FEE-4F9B-A4A5-E77BCB90D398}">
      <dgm:prSet custT="1"/>
      <dgm:spPr/>
      <dgm:t>
        <a:bodyPr/>
        <a:lstStyle/>
        <a:p>
          <a:endParaRPr lang="el-GR" sz="1100"/>
        </a:p>
      </dgm:t>
    </dgm:pt>
    <dgm:pt modelId="{E9C92E80-3ED9-4C81-8A9A-2CC0E844A780}" type="sibTrans" cxnId="{4058879A-0FEE-4F9B-A4A5-E77BCB90D398}">
      <dgm:prSet/>
      <dgm:spPr/>
      <dgm:t>
        <a:bodyPr/>
        <a:lstStyle/>
        <a:p>
          <a:endParaRPr lang="el-GR" sz="3600"/>
        </a:p>
      </dgm:t>
    </dgm:pt>
    <dgm:pt modelId="{A06D5D8A-D43B-4DAD-9091-ED06A49FE538}">
      <dgm:prSet phldrT="[Κείμενο]" custT="1"/>
      <dgm:spPr/>
      <dgm:t>
        <a:bodyPr/>
        <a:lstStyle/>
        <a:p>
          <a:r>
            <a:rPr lang="el-GR" sz="1400" dirty="0" smtClean="0"/>
            <a:t>Δεδομένα</a:t>
          </a:r>
          <a:endParaRPr lang="el-GR" sz="1400" dirty="0"/>
        </a:p>
      </dgm:t>
    </dgm:pt>
    <dgm:pt modelId="{52DB2AF2-5946-4ACF-BB69-C5BD92DCC9AD}" type="parTrans" cxnId="{6930D9B1-7A4D-4A9B-B122-500226A66ECA}">
      <dgm:prSet custT="1"/>
      <dgm:spPr/>
      <dgm:t>
        <a:bodyPr/>
        <a:lstStyle/>
        <a:p>
          <a:endParaRPr lang="el-GR" sz="1100"/>
        </a:p>
      </dgm:t>
    </dgm:pt>
    <dgm:pt modelId="{FDD016D7-64FA-445A-9512-FA93E920B849}" type="sibTrans" cxnId="{6930D9B1-7A4D-4A9B-B122-500226A66ECA}">
      <dgm:prSet/>
      <dgm:spPr/>
      <dgm:t>
        <a:bodyPr/>
        <a:lstStyle/>
        <a:p>
          <a:endParaRPr lang="el-GR" sz="3600"/>
        </a:p>
      </dgm:t>
    </dgm:pt>
    <dgm:pt modelId="{556E4DE8-F466-4EDE-A7E2-E0A8396D0792}">
      <dgm:prSet phldrT="[Κείμενο]" custT="1"/>
      <dgm:spPr/>
      <dgm:t>
        <a:bodyPr/>
        <a:lstStyle/>
        <a:p>
          <a:r>
            <a:rPr lang="el-GR" sz="1400" dirty="0" smtClean="0"/>
            <a:t>Στοίβα</a:t>
          </a:r>
          <a:endParaRPr lang="el-GR" sz="1400" dirty="0"/>
        </a:p>
      </dgm:t>
    </dgm:pt>
    <dgm:pt modelId="{1A03B7C5-CD60-4692-905D-02A4A801AC26}" type="parTrans" cxnId="{B7F578FF-944C-4A74-8C16-0A6898EF2F1B}">
      <dgm:prSet custT="1"/>
      <dgm:spPr/>
      <dgm:t>
        <a:bodyPr/>
        <a:lstStyle/>
        <a:p>
          <a:endParaRPr lang="el-GR" sz="1100"/>
        </a:p>
      </dgm:t>
    </dgm:pt>
    <dgm:pt modelId="{EF529B8A-CF22-48B9-875C-B9505ED8026D}" type="sibTrans" cxnId="{B7F578FF-944C-4A74-8C16-0A6898EF2F1B}">
      <dgm:prSet/>
      <dgm:spPr/>
      <dgm:t>
        <a:bodyPr/>
        <a:lstStyle/>
        <a:p>
          <a:endParaRPr lang="el-GR" sz="3600"/>
        </a:p>
      </dgm:t>
    </dgm:pt>
    <dgm:pt modelId="{8482ACA0-A610-4E48-B945-401B2BBE952C}">
      <dgm:prSet phldrT="[Κείμενο]"/>
      <dgm:spPr/>
      <dgm:t>
        <a:bodyPr/>
        <a:lstStyle/>
        <a:p>
          <a:endParaRPr lang="el-GR" sz="3600" dirty="0"/>
        </a:p>
      </dgm:t>
    </dgm:pt>
    <dgm:pt modelId="{932E8510-A8EA-4589-8845-C1B6A36462A0}" type="parTrans" cxnId="{A7D6A10F-60E1-487F-A5E3-0D3C1184635A}">
      <dgm:prSet/>
      <dgm:spPr/>
      <dgm:t>
        <a:bodyPr/>
        <a:lstStyle/>
        <a:p>
          <a:endParaRPr lang="el-GR" sz="3600"/>
        </a:p>
      </dgm:t>
    </dgm:pt>
    <dgm:pt modelId="{A7CC0F9F-E722-4029-A374-67B1934205B5}" type="sibTrans" cxnId="{A7D6A10F-60E1-487F-A5E3-0D3C1184635A}">
      <dgm:prSet/>
      <dgm:spPr/>
      <dgm:t>
        <a:bodyPr/>
        <a:lstStyle/>
        <a:p>
          <a:endParaRPr lang="el-GR" sz="3600"/>
        </a:p>
      </dgm:t>
    </dgm:pt>
    <dgm:pt modelId="{26195439-CF0B-4276-BC0D-F04F23AD3F27}">
      <dgm:prSet phldrT="[Κείμενο]" custT="1"/>
      <dgm:spPr/>
      <dgm:t>
        <a:bodyPr/>
        <a:lstStyle/>
        <a:p>
          <a:r>
            <a:rPr lang="el-GR" sz="1400" dirty="0" smtClean="0"/>
            <a:t>Τμήμα συμβόλων ή </a:t>
          </a:r>
          <a:r>
            <a:rPr lang="en-US" sz="1400" dirty="0" smtClean="0"/>
            <a:t>BSS</a:t>
          </a:r>
          <a:endParaRPr lang="el-GR" sz="1400" dirty="0"/>
        </a:p>
      </dgm:t>
    </dgm:pt>
    <dgm:pt modelId="{BAEC8879-0CFB-41CF-A1C5-6A663F41C890}" type="parTrans" cxnId="{B5C8268D-AC37-4297-998A-4595CF30248F}">
      <dgm:prSet custT="1"/>
      <dgm:spPr/>
      <dgm:t>
        <a:bodyPr/>
        <a:lstStyle/>
        <a:p>
          <a:endParaRPr lang="el-GR" sz="1400"/>
        </a:p>
      </dgm:t>
    </dgm:pt>
    <dgm:pt modelId="{AEC9666F-E2AB-4A1E-9C54-3DAB2E8E674B}" type="sibTrans" cxnId="{B5C8268D-AC37-4297-998A-4595CF30248F}">
      <dgm:prSet/>
      <dgm:spPr/>
      <dgm:t>
        <a:bodyPr/>
        <a:lstStyle/>
        <a:p>
          <a:endParaRPr lang="el-GR" sz="1400"/>
        </a:p>
      </dgm:t>
    </dgm:pt>
    <dgm:pt modelId="{750E521C-0DC8-41B9-AE1E-3F82DA97A170}" type="pres">
      <dgm:prSet presAssocID="{1CEC5E9A-033B-4DA3-A9CF-DBE0BD846986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CB50BC5-7079-4089-A22E-1C4E82CAEB56}" type="pres">
      <dgm:prSet presAssocID="{A0DF0D10-DEB8-48A8-8180-EDFF00B243F2}" presName="centerShape" presStyleLbl="node0" presStyleIdx="0" presStyleCnt="1" custScaleX="118296"/>
      <dgm:spPr/>
    </dgm:pt>
    <dgm:pt modelId="{D040ECC1-F4C8-4916-9AAA-C07ED9272666}" type="pres">
      <dgm:prSet presAssocID="{AB14DED2-18FB-498B-BBD2-1CFCD7376783}" presName="parTrans" presStyleLbl="sibTrans2D1" presStyleIdx="0" presStyleCnt="4"/>
      <dgm:spPr/>
    </dgm:pt>
    <dgm:pt modelId="{7E24581A-3D87-43B0-A55E-D3326C3C78AB}" type="pres">
      <dgm:prSet presAssocID="{AB14DED2-18FB-498B-BBD2-1CFCD7376783}" presName="connectorText" presStyleLbl="sibTrans2D1" presStyleIdx="0" presStyleCnt="4"/>
      <dgm:spPr/>
    </dgm:pt>
    <dgm:pt modelId="{469013C5-31DF-48B1-B9DF-9C3557CF6BC5}" type="pres">
      <dgm:prSet presAssocID="{B48AE1AE-CB9C-4C1B-B2B6-4B6A8AAE3C0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12E831D-1889-4FDC-9D70-6A37640B6C55}" type="pres">
      <dgm:prSet presAssocID="{52DB2AF2-5946-4ACF-BB69-C5BD92DCC9AD}" presName="parTrans" presStyleLbl="sibTrans2D1" presStyleIdx="1" presStyleCnt="4"/>
      <dgm:spPr/>
    </dgm:pt>
    <dgm:pt modelId="{2F92BCD9-F51D-4BE5-8133-633F2D84474F}" type="pres">
      <dgm:prSet presAssocID="{52DB2AF2-5946-4ACF-BB69-C5BD92DCC9AD}" presName="connectorText" presStyleLbl="sibTrans2D1" presStyleIdx="1" presStyleCnt="4"/>
      <dgm:spPr/>
    </dgm:pt>
    <dgm:pt modelId="{D366B61A-D9BB-42BD-BDC8-2A9E1DECF30E}" type="pres">
      <dgm:prSet presAssocID="{A06D5D8A-D43B-4DAD-9091-ED06A49FE538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D0ED0F2-99D1-49C4-BBAB-A60C628291A9}" type="pres">
      <dgm:prSet presAssocID="{1A03B7C5-CD60-4692-905D-02A4A801AC26}" presName="parTrans" presStyleLbl="sibTrans2D1" presStyleIdx="2" presStyleCnt="4"/>
      <dgm:spPr/>
    </dgm:pt>
    <dgm:pt modelId="{A324420A-28BE-41E5-9BDB-3F1A791343CE}" type="pres">
      <dgm:prSet presAssocID="{1A03B7C5-CD60-4692-905D-02A4A801AC26}" presName="connectorText" presStyleLbl="sibTrans2D1" presStyleIdx="2" presStyleCnt="4"/>
      <dgm:spPr/>
    </dgm:pt>
    <dgm:pt modelId="{0E03C6A4-E635-48EA-BB14-C45828902F12}" type="pres">
      <dgm:prSet presAssocID="{556E4DE8-F466-4EDE-A7E2-E0A8396D079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680074-5F2A-47F6-8DE4-D30361B5C35F}" type="pres">
      <dgm:prSet presAssocID="{BAEC8879-0CFB-41CF-A1C5-6A663F41C890}" presName="parTrans" presStyleLbl="sibTrans2D1" presStyleIdx="3" presStyleCnt="4"/>
      <dgm:spPr/>
    </dgm:pt>
    <dgm:pt modelId="{5D4147B3-5A8E-4895-B4BA-7A9E8D5C3E22}" type="pres">
      <dgm:prSet presAssocID="{BAEC8879-0CFB-41CF-A1C5-6A663F41C890}" presName="connectorText" presStyleLbl="sibTrans2D1" presStyleIdx="3" presStyleCnt="4"/>
      <dgm:spPr/>
    </dgm:pt>
    <dgm:pt modelId="{8D83F35C-2FC5-4A11-B073-FCC8BE75773E}" type="pres">
      <dgm:prSet presAssocID="{26195439-CF0B-4276-BC0D-F04F23AD3F2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43677B70-DAEC-4CE2-B9FD-C6F12E436D52}" type="presOf" srcId="{A06D5D8A-D43B-4DAD-9091-ED06A49FE538}" destId="{D366B61A-D9BB-42BD-BDC8-2A9E1DECF30E}" srcOrd="0" destOrd="0" presId="urn:microsoft.com/office/officeart/2005/8/layout/radial5"/>
    <dgm:cxn modelId="{39C3B7D7-FC6F-42FB-AFAC-4A567F3B1A2D}" type="presOf" srcId="{BAEC8879-0CFB-41CF-A1C5-6A663F41C890}" destId="{DC680074-5F2A-47F6-8DE4-D30361B5C35F}" srcOrd="0" destOrd="0" presId="urn:microsoft.com/office/officeart/2005/8/layout/radial5"/>
    <dgm:cxn modelId="{2A1AEAE6-B8F0-4D77-A116-8E78A29470F4}" type="presOf" srcId="{A0DF0D10-DEB8-48A8-8180-EDFF00B243F2}" destId="{1CB50BC5-7079-4089-A22E-1C4E82CAEB56}" srcOrd="0" destOrd="0" presId="urn:microsoft.com/office/officeart/2005/8/layout/radial5"/>
    <dgm:cxn modelId="{B7F578FF-944C-4A74-8C16-0A6898EF2F1B}" srcId="{A0DF0D10-DEB8-48A8-8180-EDFF00B243F2}" destId="{556E4DE8-F466-4EDE-A7E2-E0A8396D0792}" srcOrd="2" destOrd="0" parTransId="{1A03B7C5-CD60-4692-905D-02A4A801AC26}" sibTransId="{EF529B8A-CF22-48B9-875C-B9505ED8026D}"/>
    <dgm:cxn modelId="{B778BF51-36E5-4E57-93E7-F252042FAE61}" type="presOf" srcId="{556E4DE8-F466-4EDE-A7E2-E0A8396D0792}" destId="{0E03C6A4-E635-48EA-BB14-C45828902F12}" srcOrd="0" destOrd="0" presId="urn:microsoft.com/office/officeart/2005/8/layout/radial5"/>
    <dgm:cxn modelId="{D8E39200-0FA3-41A4-BF3B-D545027A42DA}" type="presOf" srcId="{AB14DED2-18FB-498B-BBD2-1CFCD7376783}" destId="{7E24581A-3D87-43B0-A55E-D3326C3C78AB}" srcOrd="1" destOrd="0" presId="urn:microsoft.com/office/officeart/2005/8/layout/radial5"/>
    <dgm:cxn modelId="{E0A30582-0942-437D-A1E4-DAFD6FD0C4EC}" type="presOf" srcId="{BAEC8879-0CFB-41CF-A1C5-6A663F41C890}" destId="{5D4147B3-5A8E-4895-B4BA-7A9E8D5C3E22}" srcOrd="1" destOrd="0" presId="urn:microsoft.com/office/officeart/2005/8/layout/radial5"/>
    <dgm:cxn modelId="{C21803B9-C0BB-48CE-BE5A-63C425891E3A}" type="presOf" srcId="{1CEC5E9A-033B-4DA3-A9CF-DBE0BD846986}" destId="{750E521C-0DC8-41B9-AE1E-3F82DA97A170}" srcOrd="0" destOrd="0" presId="urn:microsoft.com/office/officeart/2005/8/layout/radial5"/>
    <dgm:cxn modelId="{5018BB1C-755D-49D0-BC9A-79C61A398330}" type="presOf" srcId="{52DB2AF2-5946-4ACF-BB69-C5BD92DCC9AD}" destId="{112E831D-1889-4FDC-9D70-6A37640B6C55}" srcOrd="0" destOrd="0" presId="urn:microsoft.com/office/officeart/2005/8/layout/radial5"/>
    <dgm:cxn modelId="{9083BB72-C8C3-4290-87C6-227AF37943A8}" type="presOf" srcId="{26195439-CF0B-4276-BC0D-F04F23AD3F27}" destId="{8D83F35C-2FC5-4A11-B073-FCC8BE75773E}" srcOrd="0" destOrd="0" presId="urn:microsoft.com/office/officeart/2005/8/layout/radial5"/>
    <dgm:cxn modelId="{D0F37C63-BDAA-41E5-B562-B30B57782994}" type="presOf" srcId="{B48AE1AE-CB9C-4C1B-B2B6-4B6A8AAE3C09}" destId="{469013C5-31DF-48B1-B9DF-9C3557CF6BC5}" srcOrd="0" destOrd="0" presId="urn:microsoft.com/office/officeart/2005/8/layout/radial5"/>
    <dgm:cxn modelId="{B5C8268D-AC37-4297-998A-4595CF30248F}" srcId="{A0DF0D10-DEB8-48A8-8180-EDFF00B243F2}" destId="{26195439-CF0B-4276-BC0D-F04F23AD3F27}" srcOrd="3" destOrd="0" parTransId="{BAEC8879-0CFB-41CF-A1C5-6A663F41C890}" sibTransId="{AEC9666F-E2AB-4A1E-9C54-3DAB2E8E674B}"/>
    <dgm:cxn modelId="{4058879A-0FEE-4F9B-A4A5-E77BCB90D398}" srcId="{A0DF0D10-DEB8-48A8-8180-EDFF00B243F2}" destId="{B48AE1AE-CB9C-4C1B-B2B6-4B6A8AAE3C09}" srcOrd="0" destOrd="0" parTransId="{AB14DED2-18FB-498B-BBD2-1CFCD7376783}" sibTransId="{E9C92E80-3ED9-4C81-8A9A-2CC0E844A780}"/>
    <dgm:cxn modelId="{B89C4923-AFC2-4CEC-8ABD-F500C80E57E6}" type="presOf" srcId="{AB14DED2-18FB-498B-BBD2-1CFCD7376783}" destId="{D040ECC1-F4C8-4916-9AAA-C07ED9272666}" srcOrd="0" destOrd="0" presId="urn:microsoft.com/office/officeart/2005/8/layout/radial5"/>
    <dgm:cxn modelId="{A7D6A10F-60E1-487F-A5E3-0D3C1184635A}" srcId="{1CEC5E9A-033B-4DA3-A9CF-DBE0BD846986}" destId="{8482ACA0-A610-4E48-B945-401B2BBE952C}" srcOrd="1" destOrd="0" parTransId="{932E8510-A8EA-4589-8845-C1B6A36462A0}" sibTransId="{A7CC0F9F-E722-4029-A374-67B1934205B5}"/>
    <dgm:cxn modelId="{19E228E1-5548-4CED-83DE-59E15807AE80}" type="presOf" srcId="{1A03B7C5-CD60-4692-905D-02A4A801AC26}" destId="{8D0ED0F2-99D1-49C4-BBAB-A60C628291A9}" srcOrd="0" destOrd="0" presId="urn:microsoft.com/office/officeart/2005/8/layout/radial5"/>
    <dgm:cxn modelId="{7708ED33-E762-440F-B033-1135D198E717}" type="presOf" srcId="{1A03B7C5-CD60-4692-905D-02A4A801AC26}" destId="{A324420A-28BE-41E5-9BDB-3F1A791343CE}" srcOrd="1" destOrd="0" presId="urn:microsoft.com/office/officeart/2005/8/layout/radial5"/>
    <dgm:cxn modelId="{81CA4004-BC42-49C5-AE34-6967F889B887}" srcId="{1CEC5E9A-033B-4DA3-A9CF-DBE0BD846986}" destId="{A0DF0D10-DEB8-48A8-8180-EDFF00B243F2}" srcOrd="0" destOrd="0" parTransId="{6B2757D0-8B8C-416A-8667-91AB1E787203}" sibTransId="{B372EF22-9B3C-4B21-9ED9-B8A206260383}"/>
    <dgm:cxn modelId="{6930D9B1-7A4D-4A9B-B122-500226A66ECA}" srcId="{A0DF0D10-DEB8-48A8-8180-EDFF00B243F2}" destId="{A06D5D8A-D43B-4DAD-9091-ED06A49FE538}" srcOrd="1" destOrd="0" parTransId="{52DB2AF2-5946-4ACF-BB69-C5BD92DCC9AD}" sibTransId="{FDD016D7-64FA-445A-9512-FA93E920B849}"/>
    <dgm:cxn modelId="{ABC269F2-3BB6-476A-9405-601F956AB2B2}" type="presOf" srcId="{52DB2AF2-5946-4ACF-BB69-C5BD92DCC9AD}" destId="{2F92BCD9-F51D-4BE5-8133-633F2D84474F}" srcOrd="1" destOrd="0" presId="urn:microsoft.com/office/officeart/2005/8/layout/radial5"/>
    <dgm:cxn modelId="{745F0E1C-8DD7-41CD-9C41-D9D39419621D}" type="presParOf" srcId="{750E521C-0DC8-41B9-AE1E-3F82DA97A170}" destId="{1CB50BC5-7079-4089-A22E-1C4E82CAEB56}" srcOrd="0" destOrd="0" presId="urn:microsoft.com/office/officeart/2005/8/layout/radial5"/>
    <dgm:cxn modelId="{495F42E4-3AE3-4D89-B390-E5DA79E380E9}" type="presParOf" srcId="{750E521C-0DC8-41B9-AE1E-3F82DA97A170}" destId="{D040ECC1-F4C8-4916-9AAA-C07ED9272666}" srcOrd="1" destOrd="0" presId="urn:microsoft.com/office/officeart/2005/8/layout/radial5"/>
    <dgm:cxn modelId="{D411E193-4B7E-4D0E-B912-EFF9CB09724F}" type="presParOf" srcId="{D040ECC1-F4C8-4916-9AAA-C07ED9272666}" destId="{7E24581A-3D87-43B0-A55E-D3326C3C78AB}" srcOrd="0" destOrd="0" presId="urn:microsoft.com/office/officeart/2005/8/layout/radial5"/>
    <dgm:cxn modelId="{685BC430-FB94-4DBB-BAC3-DA7313E286C6}" type="presParOf" srcId="{750E521C-0DC8-41B9-AE1E-3F82DA97A170}" destId="{469013C5-31DF-48B1-B9DF-9C3557CF6BC5}" srcOrd="2" destOrd="0" presId="urn:microsoft.com/office/officeart/2005/8/layout/radial5"/>
    <dgm:cxn modelId="{7AD9715F-D992-4B6A-A894-C11FF235DD04}" type="presParOf" srcId="{750E521C-0DC8-41B9-AE1E-3F82DA97A170}" destId="{112E831D-1889-4FDC-9D70-6A37640B6C55}" srcOrd="3" destOrd="0" presId="urn:microsoft.com/office/officeart/2005/8/layout/radial5"/>
    <dgm:cxn modelId="{B9488065-0DC7-42F1-93B4-68F645E83CAA}" type="presParOf" srcId="{112E831D-1889-4FDC-9D70-6A37640B6C55}" destId="{2F92BCD9-F51D-4BE5-8133-633F2D84474F}" srcOrd="0" destOrd="0" presId="urn:microsoft.com/office/officeart/2005/8/layout/radial5"/>
    <dgm:cxn modelId="{9FA2EAAF-EA51-48B9-B419-0E7386B5F125}" type="presParOf" srcId="{750E521C-0DC8-41B9-AE1E-3F82DA97A170}" destId="{D366B61A-D9BB-42BD-BDC8-2A9E1DECF30E}" srcOrd="4" destOrd="0" presId="urn:microsoft.com/office/officeart/2005/8/layout/radial5"/>
    <dgm:cxn modelId="{BFB6F36D-68AF-4A55-8313-3112FB60F30A}" type="presParOf" srcId="{750E521C-0DC8-41B9-AE1E-3F82DA97A170}" destId="{8D0ED0F2-99D1-49C4-BBAB-A60C628291A9}" srcOrd="5" destOrd="0" presId="urn:microsoft.com/office/officeart/2005/8/layout/radial5"/>
    <dgm:cxn modelId="{7E932FD8-8F8D-47D7-AC34-ADC63952C69F}" type="presParOf" srcId="{8D0ED0F2-99D1-49C4-BBAB-A60C628291A9}" destId="{A324420A-28BE-41E5-9BDB-3F1A791343CE}" srcOrd="0" destOrd="0" presId="urn:microsoft.com/office/officeart/2005/8/layout/radial5"/>
    <dgm:cxn modelId="{A6F3EF3D-E23E-4DE7-9B27-6E56AB539CB1}" type="presParOf" srcId="{750E521C-0DC8-41B9-AE1E-3F82DA97A170}" destId="{0E03C6A4-E635-48EA-BB14-C45828902F12}" srcOrd="6" destOrd="0" presId="urn:microsoft.com/office/officeart/2005/8/layout/radial5"/>
    <dgm:cxn modelId="{6D6198CC-9C29-43A0-A676-E3097A19C7CD}" type="presParOf" srcId="{750E521C-0DC8-41B9-AE1E-3F82DA97A170}" destId="{DC680074-5F2A-47F6-8DE4-D30361B5C35F}" srcOrd="7" destOrd="0" presId="urn:microsoft.com/office/officeart/2005/8/layout/radial5"/>
    <dgm:cxn modelId="{691A5710-EA13-48BE-8606-B8D839EA04EA}" type="presParOf" srcId="{DC680074-5F2A-47F6-8DE4-D30361B5C35F}" destId="{5D4147B3-5A8E-4895-B4BA-7A9E8D5C3E22}" srcOrd="0" destOrd="0" presId="urn:microsoft.com/office/officeart/2005/8/layout/radial5"/>
    <dgm:cxn modelId="{CFB6D7FD-AF13-4D47-8383-C05A3485CC7B}" type="presParOf" srcId="{750E521C-0DC8-41B9-AE1E-3F82DA97A170}" destId="{8D83F35C-2FC5-4A11-B073-FCC8BE75773E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B50BC5-7079-4089-A22E-1C4E82CAEB56}">
      <dsp:nvSpPr>
        <dsp:cNvPr id="0" name=""/>
        <dsp:cNvSpPr/>
      </dsp:nvSpPr>
      <dsp:spPr>
        <a:xfrm>
          <a:off x="2895397" y="1672287"/>
          <a:ext cx="1410004" cy="1191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Διεργασία</a:t>
          </a:r>
          <a:endParaRPr lang="el-GR" sz="1400" kern="1200" dirty="0"/>
        </a:p>
      </dsp:txBody>
      <dsp:txXfrm>
        <a:off x="3101887" y="1846841"/>
        <a:ext cx="997024" cy="842821"/>
      </dsp:txXfrm>
    </dsp:sp>
    <dsp:sp modelId="{D040ECC1-F4C8-4916-9AAA-C07ED9272666}">
      <dsp:nvSpPr>
        <dsp:cNvPr id="0" name=""/>
        <dsp:cNvSpPr/>
      </dsp:nvSpPr>
      <dsp:spPr>
        <a:xfrm rot="16200000">
          <a:off x="3473768" y="1237899"/>
          <a:ext cx="253263" cy="405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>
        <a:off x="3511758" y="1356940"/>
        <a:ext cx="177284" cy="243153"/>
      </dsp:txXfrm>
    </dsp:sp>
    <dsp:sp modelId="{469013C5-31DF-48B1-B9DF-9C3557CF6BC5}">
      <dsp:nvSpPr>
        <dsp:cNvPr id="0" name=""/>
        <dsp:cNvSpPr/>
      </dsp:nvSpPr>
      <dsp:spPr>
        <a:xfrm>
          <a:off x="3004435" y="2502"/>
          <a:ext cx="1191929" cy="1191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Πηγαίος κώδικας</a:t>
          </a:r>
          <a:endParaRPr lang="el-GR" sz="1400" kern="1200" dirty="0"/>
        </a:p>
      </dsp:txBody>
      <dsp:txXfrm>
        <a:off x="3178989" y="177056"/>
        <a:ext cx="842821" cy="842821"/>
      </dsp:txXfrm>
    </dsp:sp>
    <dsp:sp modelId="{112E831D-1889-4FDC-9D70-6A37640B6C55}">
      <dsp:nvSpPr>
        <dsp:cNvPr id="0" name=""/>
        <dsp:cNvSpPr/>
      </dsp:nvSpPr>
      <dsp:spPr>
        <a:xfrm>
          <a:off x="4386542" y="2065624"/>
          <a:ext cx="195473" cy="405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>
        <a:off x="4386542" y="2146675"/>
        <a:ext cx="136831" cy="243153"/>
      </dsp:txXfrm>
    </dsp:sp>
    <dsp:sp modelId="{D366B61A-D9BB-42BD-BDC8-2A9E1DECF30E}">
      <dsp:nvSpPr>
        <dsp:cNvPr id="0" name=""/>
        <dsp:cNvSpPr/>
      </dsp:nvSpPr>
      <dsp:spPr>
        <a:xfrm>
          <a:off x="4674219" y="1672287"/>
          <a:ext cx="1191929" cy="1191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Δεδομένα</a:t>
          </a:r>
          <a:endParaRPr lang="el-GR" sz="1400" kern="1200" dirty="0"/>
        </a:p>
      </dsp:txBody>
      <dsp:txXfrm>
        <a:off x="4848773" y="1846841"/>
        <a:ext cx="842821" cy="842821"/>
      </dsp:txXfrm>
    </dsp:sp>
    <dsp:sp modelId="{8D0ED0F2-99D1-49C4-BBAB-A60C628291A9}">
      <dsp:nvSpPr>
        <dsp:cNvPr id="0" name=""/>
        <dsp:cNvSpPr/>
      </dsp:nvSpPr>
      <dsp:spPr>
        <a:xfrm rot="5400000">
          <a:off x="3473768" y="2893348"/>
          <a:ext cx="253263" cy="405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100" kern="1200"/>
        </a:p>
      </dsp:txBody>
      <dsp:txXfrm>
        <a:off x="3511758" y="2936410"/>
        <a:ext cx="177284" cy="243153"/>
      </dsp:txXfrm>
    </dsp:sp>
    <dsp:sp modelId="{0E03C6A4-E635-48EA-BB14-C45828902F12}">
      <dsp:nvSpPr>
        <dsp:cNvPr id="0" name=""/>
        <dsp:cNvSpPr/>
      </dsp:nvSpPr>
      <dsp:spPr>
        <a:xfrm>
          <a:off x="3004435" y="3342071"/>
          <a:ext cx="1191929" cy="1191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Στοίβα</a:t>
          </a:r>
          <a:endParaRPr lang="el-GR" sz="1400" kern="1200" dirty="0"/>
        </a:p>
      </dsp:txBody>
      <dsp:txXfrm>
        <a:off x="3178989" y="3516625"/>
        <a:ext cx="842821" cy="842821"/>
      </dsp:txXfrm>
    </dsp:sp>
    <dsp:sp modelId="{DC680074-5F2A-47F6-8DE4-D30361B5C35F}">
      <dsp:nvSpPr>
        <dsp:cNvPr id="0" name=""/>
        <dsp:cNvSpPr/>
      </dsp:nvSpPr>
      <dsp:spPr>
        <a:xfrm rot="10800000">
          <a:off x="2618784" y="2065624"/>
          <a:ext cx="195473" cy="40525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10800000">
        <a:off x="2677426" y="2146675"/>
        <a:ext cx="136831" cy="243153"/>
      </dsp:txXfrm>
    </dsp:sp>
    <dsp:sp modelId="{8D83F35C-2FC5-4A11-B073-FCC8BE75773E}">
      <dsp:nvSpPr>
        <dsp:cNvPr id="0" name=""/>
        <dsp:cNvSpPr/>
      </dsp:nvSpPr>
      <dsp:spPr>
        <a:xfrm>
          <a:off x="1334650" y="1672287"/>
          <a:ext cx="1191929" cy="11919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400" kern="1200" dirty="0" smtClean="0"/>
            <a:t>Τμήμα συμβόλων ή </a:t>
          </a:r>
          <a:r>
            <a:rPr lang="en-US" sz="1400" kern="1200" dirty="0" smtClean="0"/>
            <a:t>BSS</a:t>
          </a:r>
          <a:endParaRPr lang="el-GR" sz="1400" kern="1200" dirty="0"/>
        </a:p>
      </dsp:txBody>
      <dsp:txXfrm>
        <a:off x="1509204" y="1846841"/>
        <a:ext cx="842821" cy="84282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Ορθογώνιο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Στρογγυλεμένο ορθογώνιο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Υπότιτλος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Στυλ κύριου υπότιτλου</a:t>
            </a:r>
            <a:endParaRPr kumimoji="0" lang="en-US"/>
          </a:p>
        </p:txBody>
      </p:sp>
      <p:sp>
        <p:nvSpPr>
          <p:cNvPr id="28" name="Θέση ημερομηνίας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17" name="Θέση υποσέλιδου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29" name="Θέση αριθμού διαφάνειας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  <p:sp>
        <p:nvSpPr>
          <p:cNvPr id="7" name="Ορθογώνιο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Ορθογώνιο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Ορθογώνιο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Τίτλος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Ορθογώνιο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Στρογγυλεμένο ορθογώνιο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Ορθογώνιο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Ορθογώνιο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Ορθογώνιο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  <p:sp>
        <p:nvSpPr>
          <p:cNvPr id="9" name="Θέση περιεχομένου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Θέση περιεχομένου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Ορθογώνιο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Στρογγυλεμένο ορθογώνιο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Θέση περιεχομένου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l-GR" smtClean="0"/>
              <a:t>Στυλ υποδείγματος κειμένου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  <p:sp>
        <p:nvSpPr>
          <p:cNvPr id="11" name="Ορθογώνιο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Ορθογώνιο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Ορθογώνιο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Ορθογώνιο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Στρογγυλεμένο ορθογώνιο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Θέση τίτλου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l-GR" smtClean="0"/>
              <a:t>Στυλ κύριου τίτλου</a:t>
            </a:r>
            <a:endParaRPr kumimoji="0" lang="en-US"/>
          </a:p>
        </p:txBody>
      </p:sp>
      <p:sp>
        <p:nvSpPr>
          <p:cNvPr id="13" name="Θέση κειμένου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l-GR" smtClean="0"/>
              <a:t>Στυλ υποδείγματος κειμένου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4" name="Θέση ημερομηνίας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44E6A3E-8E10-4EA8-BA23-AF43603DBCFA}" type="datetimeFigureOut">
              <a:rPr lang="el-GR" smtClean="0"/>
              <a:t>5/11/2017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l-GR"/>
          </a:p>
        </p:txBody>
      </p:sp>
      <p:sp>
        <p:nvSpPr>
          <p:cNvPr id="23" name="Θέση αριθμού διαφάνειας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EE83DDC9-7914-4A74-82C8-3D96371D6B0C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Βαρτζιώτης Φώτης</a:t>
            </a:r>
            <a:endParaRPr lang="el-GR" dirty="0"/>
          </a:p>
        </p:txBody>
      </p:sp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Ενσωματωμένα Συστήματα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091999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Ευθυγράμμιση Δεδομένων </a:t>
            </a:r>
            <a:r>
              <a:rPr lang="el-GR" dirty="0" smtClean="0"/>
              <a:t>(6)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Σε </a:t>
            </a:r>
            <a:r>
              <a:rPr lang="el-GR" dirty="0"/>
              <a:t>περίπτωση που χρησιμοποιεί ο επεξεργαστής κρυφή μνήμη, </a:t>
            </a:r>
            <a:r>
              <a:rPr lang="el-GR" dirty="0" smtClean="0"/>
              <a:t>τότε η </a:t>
            </a:r>
            <a:r>
              <a:rPr lang="el-GR" dirty="0"/>
              <a:t>ευθυγράμμιση γίνεται ως προς το μέγεθος της γραμμής της κρυφής </a:t>
            </a:r>
            <a:r>
              <a:rPr lang="el-GR" dirty="0" smtClean="0"/>
              <a:t>μνήμης που </a:t>
            </a:r>
            <a:r>
              <a:rPr lang="el-GR" dirty="0"/>
              <a:t>συνδέεται στον επεξεργαστή (δηλαδή την κρυφή μνήμη επιπέδου 1</a:t>
            </a:r>
            <a:r>
              <a:rPr lang="el-GR" dirty="0" smtClean="0"/>
              <a:t>), πχ</a:t>
            </a:r>
          </a:p>
          <a:p>
            <a:pPr lvl="1"/>
            <a:r>
              <a:rPr lang="el-GR" dirty="0" smtClean="0"/>
              <a:t>16 </a:t>
            </a:r>
            <a:r>
              <a:rPr lang="el-GR" dirty="0" err="1"/>
              <a:t>Byte</a:t>
            </a:r>
            <a:r>
              <a:rPr lang="el-GR" dirty="0"/>
              <a:t> ανά γραμμή, τότε η </a:t>
            </a:r>
            <a:r>
              <a:rPr lang="el-GR" dirty="0" smtClean="0"/>
              <a:t>ευθυγράμμιση γίνεται </a:t>
            </a:r>
            <a:r>
              <a:rPr lang="el-GR" dirty="0"/>
              <a:t>ανά 16 </a:t>
            </a:r>
            <a:r>
              <a:rPr lang="el-GR" dirty="0" err="1"/>
              <a:t>Byte</a:t>
            </a:r>
            <a:r>
              <a:rPr lang="el-GR" dirty="0"/>
              <a:t> και ασφαλώς ως προς τις υποομάδες που </a:t>
            </a:r>
            <a:r>
              <a:rPr lang="el-GR" dirty="0" smtClean="0"/>
              <a:t>δημιουργούνται, </a:t>
            </a:r>
          </a:p>
          <a:p>
            <a:pPr lvl="2"/>
            <a:r>
              <a:rPr lang="el-GR" dirty="0" smtClean="0"/>
              <a:t>πρόσβαση </a:t>
            </a:r>
            <a:r>
              <a:rPr lang="el-GR" dirty="0"/>
              <a:t>8 </a:t>
            </a:r>
            <a:r>
              <a:rPr lang="el-GR" dirty="0" err="1" smtClean="0"/>
              <a:t>Byte</a:t>
            </a:r>
            <a:r>
              <a:rPr lang="el-GR" dirty="0" smtClean="0"/>
              <a:t>: 0 </a:t>
            </a:r>
            <a:r>
              <a:rPr lang="el-GR" dirty="0"/>
              <a:t>ή 8 είναι ευθυγραμμισμένη </a:t>
            </a:r>
            <a:endParaRPr lang="el-GR" dirty="0" smtClean="0"/>
          </a:p>
          <a:p>
            <a:pPr lvl="2"/>
            <a:r>
              <a:rPr lang="el-GR" dirty="0" smtClean="0"/>
              <a:t>πρόσβαση </a:t>
            </a:r>
            <a:r>
              <a:rPr lang="el-GR" dirty="0"/>
              <a:t>4 </a:t>
            </a:r>
            <a:r>
              <a:rPr lang="el-GR" dirty="0" err="1" smtClean="0"/>
              <a:t>Byte</a:t>
            </a:r>
            <a:r>
              <a:rPr lang="el-GR" dirty="0" smtClean="0"/>
              <a:t>: 0 </a:t>
            </a:r>
            <a:r>
              <a:rPr lang="el-GR" dirty="0"/>
              <a:t>ή </a:t>
            </a:r>
            <a:r>
              <a:rPr lang="el-GR" dirty="0" smtClean="0"/>
              <a:t>4 ή </a:t>
            </a:r>
            <a:r>
              <a:rPr lang="el-GR" dirty="0"/>
              <a:t>8 ή </a:t>
            </a:r>
            <a:r>
              <a:rPr lang="el-GR" dirty="0" smtClean="0"/>
              <a:t>12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7076247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Ιεραρχία, Μέγεθος και ταχύτητα μνήμης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583" y="1447800"/>
            <a:ext cx="4506034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707848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Μνήμη </a:t>
            </a:r>
            <a:r>
              <a:rPr lang="en-US" dirty="0"/>
              <a:t>on-chip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Y</a:t>
            </a:r>
            <a:r>
              <a:rPr lang="el-GR" dirty="0" err="1" smtClean="0"/>
              <a:t>ποστηρί</a:t>
            </a:r>
            <a:r>
              <a:rPr lang="el-GR" dirty="0" err="1"/>
              <a:t>ζ</a:t>
            </a:r>
            <a:r>
              <a:rPr lang="el-GR" dirty="0" err="1" smtClean="0"/>
              <a:t>ει</a:t>
            </a:r>
            <a:r>
              <a:rPr lang="el-GR" dirty="0" smtClean="0"/>
              <a:t> </a:t>
            </a:r>
            <a:r>
              <a:rPr lang="el-GR" dirty="0"/>
              <a:t>ταχύτητες </a:t>
            </a:r>
            <a:r>
              <a:rPr lang="el-GR" dirty="0" smtClean="0"/>
              <a:t>πρόσβασης </a:t>
            </a:r>
            <a:r>
              <a:rPr lang="el-GR" dirty="0"/>
              <a:t>σε κατάσταση μηδενικής </a:t>
            </a:r>
            <a:r>
              <a:rPr lang="el-GR" dirty="0" smtClean="0"/>
              <a:t>αναμονής </a:t>
            </a:r>
            <a:r>
              <a:rPr lang="el-GR" dirty="0"/>
              <a:t>(χωρίς να περιμένει ο επεξεργαστής), </a:t>
            </a:r>
            <a:endParaRPr lang="el-GR" dirty="0" smtClean="0"/>
          </a:p>
          <a:p>
            <a:r>
              <a:rPr lang="el-GR" dirty="0" smtClean="0"/>
              <a:t>Ενεργειακά αποδοτική </a:t>
            </a:r>
            <a:endParaRPr lang="el-G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3717032"/>
            <a:ext cx="2171700" cy="2105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93178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On-chip </a:t>
            </a:r>
            <a:r>
              <a:rPr lang="en-US" dirty="0" smtClean="0"/>
              <a:t>RAM </a:t>
            </a:r>
            <a:r>
              <a:rPr lang="en-US" dirty="0" err="1" smtClean="0"/>
              <a:t>vs</a:t>
            </a:r>
            <a:r>
              <a:rPr lang="en-US" dirty="0" smtClean="0"/>
              <a:t> Cache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dirty="0"/>
              <a:t>Είναι απλούστερη, φτηνότερη, και χρησιμοποιεί λιγότερη </a:t>
            </a:r>
            <a:r>
              <a:rPr lang="el-GR" dirty="0" smtClean="0"/>
              <a:t>ενέργεια</a:t>
            </a:r>
            <a:r>
              <a:rPr lang="en-US" dirty="0" smtClean="0"/>
              <a:t>. </a:t>
            </a:r>
            <a:r>
              <a:rPr lang="el-GR" dirty="0" smtClean="0"/>
              <a:t>Ο </a:t>
            </a:r>
            <a:r>
              <a:rPr lang="el-GR" dirty="0"/>
              <a:t>σχεδιασμός μιας </a:t>
            </a:r>
            <a:r>
              <a:rPr lang="el-GR" dirty="0" smtClean="0"/>
              <a:t>κρυφής</a:t>
            </a:r>
            <a:r>
              <a:rPr lang="en-US" dirty="0" smtClean="0"/>
              <a:t> </a:t>
            </a:r>
            <a:r>
              <a:rPr lang="el-GR" dirty="0" smtClean="0"/>
              <a:t>μνήμης </a:t>
            </a:r>
            <a:r>
              <a:rPr lang="el-GR" dirty="0"/>
              <a:t>είναι αρκετά σύνθετος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Έχει περισσότερη ντετερμινιστική (αιτιοκρατική) </a:t>
            </a:r>
            <a:r>
              <a:rPr lang="el-GR" dirty="0" smtClean="0"/>
              <a:t>συμπεριφορά</a:t>
            </a:r>
            <a:r>
              <a:rPr lang="en-US" dirty="0" smtClean="0"/>
              <a:t>. </a:t>
            </a:r>
            <a:r>
              <a:rPr lang="el-GR" dirty="0"/>
              <a:t>Οι κρυφές μνήμες έχουν σύνθετες συμπεριφορές που μπορούν να </a:t>
            </a:r>
            <a:r>
              <a:rPr lang="el-GR" dirty="0" smtClean="0"/>
              <a:t>κάνουν</a:t>
            </a:r>
            <a:r>
              <a:rPr lang="en-US" dirty="0" smtClean="0"/>
              <a:t> </a:t>
            </a:r>
            <a:r>
              <a:rPr lang="el-GR" dirty="0" smtClean="0"/>
              <a:t>δύσκολη </a:t>
            </a:r>
            <a:r>
              <a:rPr lang="el-GR" dirty="0"/>
              <a:t>την πρόβλεψη του πόσο καλά θα λειτουργήσουν κάτω από </a:t>
            </a:r>
            <a:r>
              <a:rPr lang="el-GR" dirty="0" smtClean="0"/>
              <a:t>συγκεκριμένες περιστάσεις, πχ διακοπές</a:t>
            </a:r>
          </a:p>
          <a:p>
            <a:r>
              <a:rPr lang="el-GR" dirty="0"/>
              <a:t>Μια κρυφή μνήμη έχει γνώση μόνο της </a:t>
            </a:r>
            <a:r>
              <a:rPr lang="el-GR" dirty="0" smtClean="0"/>
              <a:t>συμπεριφοράς στο </a:t>
            </a:r>
            <a:r>
              <a:rPr lang="el-GR" dirty="0"/>
              <a:t>παρελθόν του προγράμματος, </a:t>
            </a:r>
            <a:r>
              <a:rPr lang="el-GR" dirty="0" smtClean="0">
                <a:sym typeface="Wingdings" panose="05000000000000000000" pitchFamily="2" charset="2"/>
              </a:rPr>
              <a:t> κακή </a:t>
            </a:r>
            <a:r>
              <a:rPr lang="el-GR" dirty="0" smtClean="0"/>
              <a:t>μελλοντική πρόβλεψη  για </a:t>
            </a:r>
            <a:r>
              <a:rPr lang="el-GR" dirty="0"/>
              <a:t>κρίσιμες </a:t>
            </a:r>
            <a:r>
              <a:rPr lang="el-GR" dirty="0" smtClean="0"/>
              <a:t>διεργασίες με αυστηρούς </a:t>
            </a:r>
            <a:r>
              <a:rPr lang="el-GR" dirty="0"/>
              <a:t>περιορισμούς πραγματικού </a:t>
            </a:r>
            <a:r>
              <a:rPr lang="el-GR" dirty="0" smtClean="0"/>
              <a:t>χρόνου. Στην </a:t>
            </a:r>
            <a:r>
              <a:rPr lang="en-US" dirty="0" smtClean="0"/>
              <a:t>On-chip </a:t>
            </a:r>
            <a:r>
              <a:rPr lang="el-GR" dirty="0" smtClean="0"/>
              <a:t>μνήμη ο προγραμματιστής προβλέπει.</a:t>
            </a:r>
          </a:p>
          <a:p>
            <a:r>
              <a:rPr lang="el-GR" dirty="0"/>
              <a:t>Το μειονέκτημα με την </a:t>
            </a:r>
            <a:r>
              <a:rPr lang="el-GR" dirty="0" err="1"/>
              <a:t>on</a:t>
            </a:r>
            <a:r>
              <a:rPr lang="el-GR" dirty="0"/>
              <a:t>-</a:t>
            </a:r>
            <a:r>
              <a:rPr lang="el-GR" dirty="0" err="1"/>
              <a:t>chip</a:t>
            </a:r>
            <a:r>
              <a:rPr lang="el-GR" dirty="0"/>
              <a:t> RAM έναντι της κρυφής μνήμης είναι </a:t>
            </a:r>
            <a:r>
              <a:rPr lang="el-GR" dirty="0" smtClean="0"/>
              <a:t>ότι απαιτεί </a:t>
            </a:r>
            <a:r>
              <a:rPr lang="el-GR" dirty="0"/>
              <a:t>ρητή διαχείριση από τον προγραμματιστή, ενώ η κρυφή μνήμη </a:t>
            </a:r>
            <a:r>
              <a:rPr lang="el-GR" dirty="0" smtClean="0"/>
              <a:t>είναι συνήθως </a:t>
            </a:r>
            <a:r>
              <a:rPr lang="el-GR" dirty="0"/>
              <a:t>διαφανής στον </a:t>
            </a:r>
            <a:r>
              <a:rPr lang="el-GR" dirty="0" smtClean="0"/>
              <a:t>προγραμματιστή.</a:t>
            </a:r>
          </a:p>
          <a:p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418016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Απεικόνιση Διεργασίας</a:t>
            </a:r>
            <a:endParaRPr lang="el-GR" dirty="0"/>
          </a:p>
        </p:txBody>
      </p:sp>
      <p:graphicFrame>
        <p:nvGraphicFramePr>
          <p:cNvPr id="6" name="Θέση περιεχομένου 5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3424266104"/>
              </p:ext>
            </p:extLst>
          </p:nvPr>
        </p:nvGraphicFramePr>
        <p:xfrm>
          <a:off x="971600" y="1484784"/>
          <a:ext cx="7200800" cy="45365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671605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Κατάτμηση σε Τμήματα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/>
              <a:t>Όλοι οι διαφορετικοί τύποι πληροφοριών σε </a:t>
            </a:r>
            <a:r>
              <a:rPr lang="el-GR" dirty="0" smtClean="0"/>
              <a:t>μια διεργασία </a:t>
            </a:r>
            <a:r>
              <a:rPr lang="el-GR" dirty="0"/>
              <a:t>χωρίζονται σε λογικές μονάδες μνήμης μεταβλητού μεγέθους, </a:t>
            </a:r>
            <a:r>
              <a:rPr lang="el-GR" dirty="0" smtClean="0"/>
              <a:t>αποκαλούμενα </a:t>
            </a:r>
            <a:r>
              <a:rPr lang="el-GR" dirty="0"/>
              <a:t>τμήματα</a:t>
            </a:r>
            <a:r>
              <a:rPr lang="el-GR" dirty="0" smtClean="0"/>
              <a:t>.</a:t>
            </a:r>
          </a:p>
          <a:p>
            <a:r>
              <a:rPr lang="el-GR" dirty="0"/>
              <a:t>Ένα τμήμα </a:t>
            </a:r>
            <a:r>
              <a:rPr lang="el-GR" dirty="0" smtClean="0"/>
              <a:t>λοιπόν είναι </a:t>
            </a:r>
            <a:r>
              <a:rPr lang="el-GR" dirty="0"/>
              <a:t>ένα σύνολο λογικών διευθύνσεων </a:t>
            </a:r>
            <a:r>
              <a:rPr lang="el-GR" dirty="0" smtClean="0"/>
              <a:t>που περιέχουν </a:t>
            </a:r>
            <a:r>
              <a:rPr lang="el-GR" dirty="0"/>
              <a:t>τον ίδιο τύπο πληροφοριών</a:t>
            </a:r>
            <a:r>
              <a:rPr lang="el-GR" dirty="0" smtClean="0"/>
              <a:t>.</a:t>
            </a:r>
          </a:p>
          <a:p>
            <a:r>
              <a:rPr lang="el-GR" dirty="0"/>
              <a:t>Οι διευθύνσεις τμημάτων είναι </a:t>
            </a:r>
            <a:r>
              <a:rPr lang="el-GR" dirty="0" smtClean="0"/>
              <a:t>λογικές διευθύνσεις που αρχίζουν από το 0, και </a:t>
            </a:r>
            <a:r>
              <a:rPr lang="el-GR" dirty="0"/>
              <a:t>αποτελούνται από έναν αριθμό </a:t>
            </a:r>
            <a:r>
              <a:rPr lang="el-GR" dirty="0" smtClean="0"/>
              <a:t>τμήματος</a:t>
            </a:r>
            <a:r>
              <a:rPr lang="el-GR" dirty="0"/>
              <a:t>, που υποδεικνύει τη διεύθυνση βάσεων του τμήματος, και ένα τμήμα </a:t>
            </a:r>
            <a:r>
              <a:rPr lang="el-GR" dirty="0" smtClean="0"/>
              <a:t>έναρξης που </a:t>
            </a:r>
            <a:r>
              <a:rPr lang="el-GR" dirty="0"/>
              <a:t>καθορίζει την πραγματική φυσική διεύθυνση μνήμης</a:t>
            </a:r>
            <a:r>
              <a:rPr lang="el-GR" dirty="0" smtClean="0"/>
              <a:t>.</a:t>
            </a:r>
          </a:p>
          <a:p>
            <a:r>
              <a:rPr lang="el-GR" dirty="0" smtClean="0"/>
              <a:t>Κάθε τμήμα ξεχωριστά μπορεί να  προστατεύεται, πχ </a:t>
            </a:r>
          </a:p>
          <a:p>
            <a:pPr lvl="1"/>
            <a:r>
              <a:rPr lang="el-GR" dirty="0" smtClean="0"/>
              <a:t>Κοινόχρηστο, μόνο </a:t>
            </a:r>
            <a:r>
              <a:rPr lang="el-GR" dirty="0"/>
              <a:t>για </a:t>
            </a:r>
            <a:r>
              <a:rPr lang="el-GR" dirty="0" smtClean="0"/>
              <a:t>Ανάγνωση, ανάγνωση </a:t>
            </a:r>
            <a:r>
              <a:rPr lang="el-GR" dirty="0"/>
              <a:t>και Εγγραφή.</a:t>
            </a:r>
          </a:p>
        </p:txBody>
      </p:sp>
    </p:spTree>
    <p:extLst>
      <p:ext uri="{BB962C8B-B14F-4D97-AF65-F5344CB8AC3E}">
        <p14:creationId xmlns:p14="http://schemas.microsoft.com/office/powerpoint/2010/main" val="202227589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Διευθυνσιοδότηση Τμήματος</a:t>
            </a:r>
            <a:endParaRPr lang="el-GR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60471"/>
            <a:ext cx="7772400" cy="3946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0682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3200" dirty="0" smtClean="0"/>
              <a:t>Εκτέλεση αρχείων από ενσωματωμένο ΛΣ</a:t>
            </a:r>
            <a:endParaRPr lang="el-GR" sz="320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Τα τμήματα δεδομένων, κειμένου και </a:t>
            </a:r>
            <a:r>
              <a:rPr lang="en-US" dirty="0" smtClean="0"/>
              <a:t>BBS</a:t>
            </a:r>
            <a:r>
              <a:rPr lang="el-GR" dirty="0" smtClean="0"/>
              <a:t> καθορίζονται </a:t>
            </a:r>
            <a:r>
              <a:rPr lang="el-GR" dirty="0"/>
              <a:t>κατά το χρόνο μετάφρασης, και είναι υπό αυτή τη μορφή στατικά </a:t>
            </a:r>
            <a:r>
              <a:rPr lang="el-GR" dirty="0" smtClean="0"/>
              <a:t>τμήματα</a:t>
            </a:r>
            <a:r>
              <a:rPr lang="en-US" dirty="0" smtClean="0"/>
              <a:t>.</a:t>
            </a:r>
          </a:p>
          <a:p>
            <a:r>
              <a:rPr lang="el-GR" dirty="0"/>
              <a:t>Αυτά τα τρία τμήματα είναι αυτά που τυπικά αποτελούν τμήμα ενός </a:t>
            </a:r>
            <a:r>
              <a:rPr lang="el-GR" dirty="0" smtClean="0"/>
              <a:t>εκτελέσιμου </a:t>
            </a:r>
            <a:r>
              <a:rPr lang="el-GR" dirty="0"/>
              <a:t>αρχείου</a:t>
            </a:r>
            <a:r>
              <a:rPr lang="el-GR" dirty="0" smtClean="0"/>
              <a:t>.</a:t>
            </a:r>
            <a:endParaRPr lang="en-US" dirty="0" smtClean="0"/>
          </a:p>
          <a:p>
            <a:r>
              <a:rPr lang="el-GR" dirty="0"/>
              <a:t>Υπάρχουν διάφορα </a:t>
            </a:r>
            <a:r>
              <a:rPr lang="el-GR" dirty="0" smtClean="0"/>
              <a:t>σχήματα </a:t>
            </a:r>
            <a:r>
              <a:rPr lang="el-GR" dirty="0"/>
              <a:t>εκτελέσιμων αρχείων που υποστηρίζονται από τα ενσωματωμένα </a:t>
            </a:r>
            <a:r>
              <a:rPr lang="el-GR" dirty="0" smtClean="0"/>
              <a:t>ΛΣ</a:t>
            </a:r>
            <a:endParaRPr lang="en-US" dirty="0" smtClean="0"/>
          </a:p>
          <a:p>
            <a:pPr lvl="1"/>
            <a:r>
              <a:rPr lang="en-US" dirty="0"/>
              <a:t>ELF (Executable and Linkable Format - </a:t>
            </a:r>
            <a:r>
              <a:rPr lang="el-GR" dirty="0"/>
              <a:t>εκτελέσιμο και διασυνδεδεμένο </a:t>
            </a:r>
            <a:r>
              <a:rPr lang="el-GR" dirty="0" smtClean="0"/>
              <a:t>αρχείο)</a:t>
            </a:r>
            <a:r>
              <a:rPr lang="en-US" dirty="0" smtClean="0"/>
              <a:t> - </a:t>
            </a:r>
            <a:r>
              <a:rPr lang="en-US" dirty="0" err="1" smtClean="0"/>
              <a:t>linux</a:t>
            </a:r>
            <a:r>
              <a:rPr lang="en-US" dirty="0" smtClean="0"/>
              <a:t>, </a:t>
            </a:r>
            <a:r>
              <a:rPr lang="en-US" dirty="0" err="1" smtClean="0"/>
              <a:t>freeBSD</a:t>
            </a:r>
            <a:endParaRPr lang="en-US" dirty="0" smtClean="0"/>
          </a:p>
          <a:p>
            <a:pPr lvl="1"/>
            <a:r>
              <a:rPr lang="el-GR" dirty="0"/>
              <a:t>Κλάση </a:t>
            </a:r>
            <a:r>
              <a:rPr lang="el-GR" dirty="0" err="1"/>
              <a:t>Java</a:t>
            </a:r>
            <a:r>
              <a:rPr lang="el-GR" dirty="0"/>
              <a:t> </a:t>
            </a:r>
            <a:r>
              <a:rPr lang="el-GR" dirty="0" err="1"/>
              <a:t>Byte</a:t>
            </a:r>
            <a:r>
              <a:rPr lang="el-GR" dirty="0"/>
              <a:t>: </a:t>
            </a:r>
            <a:r>
              <a:rPr lang="el-GR" dirty="0" smtClean="0"/>
              <a:t>Αντί </a:t>
            </a:r>
            <a:r>
              <a:rPr lang="el-GR" dirty="0"/>
              <a:t>για τμήματα</a:t>
            </a:r>
            <a:r>
              <a:rPr lang="el-GR" dirty="0" smtClean="0"/>
              <a:t>,</a:t>
            </a:r>
            <a:r>
              <a:rPr lang="en-US" dirty="0" smtClean="0"/>
              <a:t> </a:t>
            </a:r>
            <a:r>
              <a:rPr lang="el-GR" dirty="0" smtClean="0"/>
              <a:t>τα </a:t>
            </a:r>
            <a:r>
              <a:rPr lang="el-GR" dirty="0"/>
              <a:t>στοιχεία του αρχείου κλάσης καλούνται </a:t>
            </a:r>
            <a:r>
              <a:rPr lang="el-GR" dirty="0" smtClean="0"/>
              <a:t>αντικείμενα</a:t>
            </a:r>
            <a:r>
              <a:rPr lang="en-US" dirty="0" smtClean="0"/>
              <a:t> - </a:t>
            </a:r>
            <a:r>
              <a:rPr lang="en-US" dirty="0" err="1" smtClean="0"/>
              <a:t>Jbed</a:t>
            </a:r>
            <a:r>
              <a:rPr lang="en-US" dirty="0" smtClean="0"/>
              <a:t> RT</a:t>
            </a:r>
          </a:p>
          <a:p>
            <a:pPr lvl="1"/>
            <a:r>
              <a:rPr lang="en-US" dirty="0"/>
              <a:t>COFF (Common Object File Format - </a:t>
            </a:r>
            <a:r>
              <a:rPr lang="el-GR" dirty="0"/>
              <a:t>κοινό σχήμα αρχείων αντικειμένου</a:t>
            </a:r>
            <a:r>
              <a:rPr lang="el-GR" dirty="0" smtClean="0"/>
              <a:t>)</a:t>
            </a:r>
            <a:r>
              <a:rPr lang="en-US" dirty="0" smtClean="0"/>
              <a:t> - WinCE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2396164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Επεξεργαστές 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Μεγάλη ποικιλία με βάση τις ανάγκες</a:t>
            </a:r>
          </a:p>
          <a:p>
            <a:endParaRPr lang="el-GR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901" y="2420888"/>
            <a:ext cx="4572000" cy="342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09821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Εντολές Επεξεργαστών (1)</a:t>
            </a:r>
            <a:endParaRPr lang="el-GR" dirty="0"/>
          </a:p>
        </p:txBody>
      </p:sp>
      <p:pic>
        <p:nvPicPr>
          <p:cNvPr id="921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793977"/>
            <a:ext cx="7772400" cy="3879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5846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</a:t>
            </a:r>
            <a:r>
              <a:rPr lang="en-US" dirty="0" err="1" smtClean="0"/>
              <a:t>ndianess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l-GR" dirty="0"/>
              <a:t>σειρά </a:t>
            </a:r>
            <a:r>
              <a:rPr lang="el-GR" dirty="0" smtClean="0"/>
              <a:t>αποθήκευσης)</a:t>
            </a:r>
            <a:endParaRPr lang="el-GR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932" y="1447800"/>
            <a:ext cx="5491336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212339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Επεξεργαστών </a:t>
            </a:r>
            <a:r>
              <a:rPr lang="el-GR" dirty="0" smtClean="0"/>
              <a:t>(2)</a:t>
            </a:r>
            <a:endParaRPr lang="el-GR" dirty="0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56792"/>
            <a:ext cx="7772400" cy="2784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8"/>
            <a:ext cx="4791075" cy="230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676768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Επεξεργαστών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l-GR" b="1" dirty="0"/>
              <a:t>Λογικές</a:t>
            </a:r>
            <a:r>
              <a:rPr lang="el-GR" dirty="0"/>
              <a:t>: ολίσθηση, περιστροφή με διάφορους τρόπους (δεξιά/</a:t>
            </a:r>
            <a:r>
              <a:rPr lang="el-GR" dirty="0" err="1"/>
              <a:t>αριστερ</a:t>
            </a:r>
            <a:r>
              <a:rPr lang="el-GR" dirty="0"/>
              <a:t>ή, </a:t>
            </a:r>
            <a:r>
              <a:rPr lang="el-GR" dirty="0" smtClean="0"/>
              <a:t>με κρατούμενο </a:t>
            </a:r>
            <a:r>
              <a:rPr lang="el-GR" dirty="0"/>
              <a:t>ή χωρίς)</a:t>
            </a:r>
          </a:p>
          <a:p>
            <a:r>
              <a:rPr lang="el-GR" b="1" dirty="0"/>
              <a:t>Αριθμητικές Ακεραίων</a:t>
            </a:r>
            <a:r>
              <a:rPr lang="el-GR" dirty="0"/>
              <a:t>: πρόσθεση, αφαίρεση, πολλαπλασιασμός, διαίρεση</a:t>
            </a:r>
          </a:p>
          <a:p>
            <a:r>
              <a:rPr lang="el-GR" b="1" dirty="0"/>
              <a:t>Αριθμητικές Πραγματικών</a:t>
            </a:r>
            <a:r>
              <a:rPr lang="el-GR" dirty="0"/>
              <a:t>: πρόσθεση, αφαίρεση, πολλαπλασιασμός, </a:t>
            </a:r>
            <a:r>
              <a:rPr lang="el-GR" dirty="0" smtClean="0"/>
              <a:t>διαίρεση </a:t>
            </a:r>
            <a:r>
              <a:rPr lang="el-GR" dirty="0"/>
              <a:t>, ύψωση σε δύναμη, ρίζα</a:t>
            </a:r>
          </a:p>
          <a:p>
            <a:r>
              <a:rPr lang="el-GR" b="1" dirty="0"/>
              <a:t>Εισόδου/Εξόδου</a:t>
            </a:r>
            <a:r>
              <a:rPr lang="el-GR" dirty="0"/>
              <a:t>: πρόσβαση σε συσκευές εισόδου εξόδου</a:t>
            </a:r>
          </a:p>
          <a:p>
            <a:r>
              <a:rPr lang="el-GR" b="1" dirty="0"/>
              <a:t>Πρόσβασης Μνήμης</a:t>
            </a:r>
            <a:r>
              <a:rPr lang="el-GR" dirty="0"/>
              <a:t>: ανάγνωση ή εγγραφή στη μνήμη, λειτουργίες σε </a:t>
            </a:r>
            <a:r>
              <a:rPr lang="el-GR" dirty="0" smtClean="0"/>
              <a:t>περιοχές </a:t>
            </a:r>
            <a:r>
              <a:rPr lang="el-GR" dirty="0"/>
              <a:t>μνήμης</a:t>
            </a:r>
          </a:p>
          <a:p>
            <a:r>
              <a:rPr lang="el-GR" b="1" dirty="0"/>
              <a:t>Ελέγχου Ροής</a:t>
            </a:r>
            <a:r>
              <a:rPr lang="el-GR" dirty="0"/>
              <a:t>: διακλαδώσεις υπό συνθήκη ή χωρίς, πράξεις με σημαίες</a:t>
            </a:r>
          </a:p>
          <a:p>
            <a:r>
              <a:rPr lang="el-GR" b="1" dirty="0"/>
              <a:t>Διανυσματικές Πράξεις</a:t>
            </a:r>
            <a:r>
              <a:rPr lang="el-GR" dirty="0"/>
              <a:t>: Πράξεις διανυσματικής επεξεργασίας (</a:t>
            </a:r>
            <a:r>
              <a:rPr lang="el-GR" dirty="0" err="1" smtClean="0"/>
              <a:t>vector</a:t>
            </a:r>
            <a:r>
              <a:rPr lang="el-GR" dirty="0" smtClean="0"/>
              <a:t> </a:t>
            </a:r>
            <a:r>
              <a:rPr lang="el-GR" dirty="0" err="1" smtClean="0"/>
              <a:t>processing</a:t>
            </a:r>
            <a:r>
              <a:rPr lang="el-GR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87473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Εντολές Επεξεργαστών </a:t>
            </a:r>
            <a:r>
              <a:rPr lang="el-GR" dirty="0" smtClean="0"/>
              <a:t>σε 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l-GR" dirty="0"/>
              <a:t>Ωστόσο, οι παραπάνω εντολές, δε βρίσκονται όλες σε επεξεργαστές ΕΣ, αφού τα ΕΣ είναι εξειδικευμένα για κάποια εφαρμογή.</a:t>
            </a:r>
          </a:p>
          <a:p>
            <a:r>
              <a:rPr lang="el-GR" dirty="0" smtClean="0"/>
              <a:t>Έτσι, οι ARM</a:t>
            </a:r>
            <a:r>
              <a:rPr lang="el-GR" dirty="0"/>
              <a:t>, </a:t>
            </a:r>
            <a:r>
              <a:rPr lang="el-GR" dirty="0" smtClean="0"/>
              <a:t>αποτελούνται </a:t>
            </a:r>
            <a:r>
              <a:rPr lang="el-GR" dirty="0"/>
              <a:t>από </a:t>
            </a:r>
            <a:r>
              <a:rPr lang="el-GR" dirty="0" smtClean="0"/>
              <a:t>δομικά στοιχεία </a:t>
            </a:r>
            <a:r>
              <a:rPr lang="el-GR" dirty="0"/>
              <a:t>που προσθέτονται η αφαιρούνται κατά τη διάρκεια της </a:t>
            </a:r>
            <a:r>
              <a:rPr lang="el-GR" dirty="0" smtClean="0"/>
              <a:t>κατασκευής ενός </a:t>
            </a:r>
            <a:r>
              <a:rPr lang="el-GR" dirty="0"/>
              <a:t>συγκεκριμένου </a:t>
            </a:r>
            <a:r>
              <a:rPr lang="el-GR" dirty="0" smtClean="0"/>
              <a:t>επεξεργαστή, πχ</a:t>
            </a:r>
          </a:p>
          <a:p>
            <a:pPr lvl="1"/>
            <a:r>
              <a:rPr lang="el-GR" dirty="0" smtClean="0"/>
              <a:t>Αν δεν </a:t>
            </a:r>
            <a:r>
              <a:rPr lang="el-GR" dirty="0"/>
              <a:t>απαιτείται μια </a:t>
            </a:r>
            <a:r>
              <a:rPr lang="el-GR" dirty="0" smtClean="0"/>
              <a:t>λειτουργία </a:t>
            </a:r>
            <a:r>
              <a:rPr lang="el-GR" dirty="0"/>
              <a:t>πραγματικών αριθμών, δε θα τοποθετηθεί η μονάδα FPU, </a:t>
            </a:r>
            <a:endParaRPr lang="el-GR" dirty="0" smtClean="0"/>
          </a:p>
          <a:p>
            <a:pPr lvl="1"/>
            <a:r>
              <a:rPr lang="el-GR" dirty="0" smtClean="0"/>
              <a:t>Αν </a:t>
            </a:r>
            <a:r>
              <a:rPr lang="el-GR" dirty="0"/>
              <a:t>δε </a:t>
            </a:r>
            <a:r>
              <a:rPr lang="el-GR" dirty="0" smtClean="0"/>
              <a:t>χρειάζεται </a:t>
            </a:r>
            <a:r>
              <a:rPr lang="el-GR" dirty="0"/>
              <a:t>η λειτουργία διανυσματικών πράξεων, θα παραληφθεί και η </a:t>
            </a:r>
            <a:r>
              <a:rPr lang="el-GR" dirty="0" smtClean="0"/>
              <a:t>αντίστοιχη μονάδα </a:t>
            </a:r>
            <a:r>
              <a:rPr lang="el-GR" dirty="0"/>
              <a:t>(NEON).</a:t>
            </a:r>
          </a:p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7366257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Διασωλήνωση</a:t>
            </a:r>
            <a:endParaRPr lang="el-GR" dirty="0"/>
          </a:p>
        </p:txBody>
      </p:sp>
      <p:graphicFrame>
        <p:nvGraphicFramePr>
          <p:cNvPr id="4" name="Θέση περιεχομένου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4247687841"/>
              </p:ext>
            </p:extLst>
          </p:nvPr>
        </p:nvGraphicFramePr>
        <p:xfrm>
          <a:off x="914400" y="1447800"/>
          <a:ext cx="7772400" cy="47895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1414092">
                <a:tc>
                  <a:txBody>
                    <a:bodyPr/>
                    <a:lstStyle/>
                    <a:p>
                      <a:r>
                        <a:rPr lang="el-GR" dirty="0" smtClean="0"/>
                        <a:t>Χωρίς Διασωλήνωση </a:t>
                      </a:r>
                      <a:endParaRPr lang="el-GR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l-GR" dirty="0" smtClean="0"/>
                        <a:t>Με Διασωλήνωση</a:t>
                      </a:r>
                      <a:endParaRPr lang="el-GR" dirty="0"/>
                    </a:p>
                  </a:txBody>
                  <a:tcPr anchor="ctr"/>
                </a:tc>
              </a:tr>
              <a:tr h="3375420"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l-GR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717032"/>
            <a:ext cx="3520828" cy="1944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794596"/>
            <a:ext cx="3779699" cy="1797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375789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/>
              <a:t>Αρχιτεκτονικής </a:t>
            </a:r>
            <a:r>
              <a:rPr lang="el-GR" dirty="0"/>
              <a:t>της διασωλήνωσης του</a:t>
            </a:r>
            <a:br>
              <a:rPr lang="el-GR" dirty="0"/>
            </a:br>
            <a:r>
              <a:rPr lang="el-GR" dirty="0"/>
              <a:t>επεξεργαστή MIPS</a:t>
            </a:r>
          </a:p>
        </p:txBody>
      </p:sp>
      <p:pic>
        <p:nvPicPr>
          <p:cNvPr id="12291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854" y="1447800"/>
            <a:ext cx="7135491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Ορθογώνιο 4"/>
          <p:cNvSpPr/>
          <p:nvPr/>
        </p:nvSpPr>
        <p:spPr>
          <a:xfrm>
            <a:off x="251520" y="5877272"/>
            <a:ext cx="82809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dirty="0"/>
              <a:t>Η </a:t>
            </a:r>
            <a:r>
              <a:rPr lang="el-GR" dirty="0" smtClean="0"/>
              <a:t>διαδρομή που </a:t>
            </a:r>
            <a:r>
              <a:rPr lang="el-GR" dirty="0"/>
              <a:t>ακολουθεί μια εντολή από την προσκόμιση ως και την εγγραφή, </a:t>
            </a:r>
            <a:r>
              <a:rPr lang="el-GR" dirty="0" smtClean="0"/>
              <a:t>ονομάζεται διαδρομή </a:t>
            </a:r>
            <a:r>
              <a:rPr lang="el-GR" dirty="0"/>
              <a:t>δεδομένων (</a:t>
            </a:r>
            <a:r>
              <a:rPr lang="en-US" b="1" dirty="0" err="1">
                <a:solidFill>
                  <a:srgbClr val="FF0000"/>
                </a:solidFill>
              </a:rPr>
              <a:t>datapath</a:t>
            </a:r>
            <a:r>
              <a:rPr lang="en-US" dirty="0"/>
              <a:t>) </a:t>
            </a:r>
            <a:r>
              <a:rPr lang="el-GR" dirty="0"/>
              <a:t>επεξεργαστή.</a:t>
            </a:r>
          </a:p>
        </p:txBody>
      </p:sp>
    </p:spTree>
    <p:extLst>
      <p:ext uri="{BB962C8B-B14F-4D97-AF65-F5344CB8AC3E}">
        <p14:creationId xmlns:p14="http://schemas.microsoft.com/office/powerpoint/2010/main" val="318873736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</a:t>
            </a:r>
            <a:r>
              <a:rPr lang="el-GR" dirty="0" smtClean="0"/>
              <a:t>ίνδυνοι Διασωλήνωσης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b="1" dirty="0" smtClean="0"/>
              <a:t>Δομικοί κίνδυνοι</a:t>
            </a:r>
            <a:r>
              <a:rPr lang="el-GR" dirty="0" smtClean="0"/>
              <a:t>: </a:t>
            </a:r>
            <a:r>
              <a:rPr lang="el-GR" dirty="0"/>
              <a:t>υπάρχουν </a:t>
            </a:r>
            <a:r>
              <a:rPr lang="el-GR" dirty="0" smtClean="0"/>
              <a:t>όταν το </a:t>
            </a:r>
            <a:r>
              <a:rPr lang="el-GR" dirty="0"/>
              <a:t>ίδιο δομικό στοιχείο απαιτείται να χρησιμοποιηθεί από </a:t>
            </a:r>
            <a:r>
              <a:rPr lang="el-GR" dirty="0" smtClean="0"/>
              <a:t>2 διαφορετικά στάδια της διασωλήνωσης, πχ</a:t>
            </a:r>
          </a:p>
          <a:p>
            <a:pPr lvl="1"/>
            <a:r>
              <a:rPr lang="el-GR" dirty="0"/>
              <a:t>το αρχείο </a:t>
            </a:r>
            <a:r>
              <a:rPr lang="el-GR" dirty="0" err="1" smtClean="0"/>
              <a:t>καταχωρητών</a:t>
            </a:r>
            <a:r>
              <a:rPr lang="en-US" dirty="0" smtClean="0"/>
              <a:t> (</a:t>
            </a:r>
            <a:r>
              <a:rPr lang="en-US" dirty="0" err="1" smtClean="0"/>
              <a:t>RegFile</a:t>
            </a:r>
            <a:r>
              <a:rPr lang="en-US" dirty="0" smtClean="0"/>
              <a:t>)</a:t>
            </a:r>
            <a:r>
              <a:rPr lang="el-GR" dirty="0" smtClean="0"/>
              <a:t> μπορεί </a:t>
            </a:r>
            <a:r>
              <a:rPr lang="el-GR" dirty="0"/>
              <a:t>να χρησιμοποιηθεί και στο στάδιο 2 και στο στάδιο 5. </a:t>
            </a:r>
            <a:endParaRPr lang="el-GR" dirty="0" smtClean="0"/>
          </a:p>
          <a:p>
            <a:pPr lvl="2"/>
            <a:r>
              <a:rPr lang="el-GR" dirty="0" smtClean="0"/>
              <a:t>μπορεί </a:t>
            </a:r>
            <a:r>
              <a:rPr lang="el-GR" dirty="0"/>
              <a:t>να εξαλειφθεί με την προσθήκη μιας επιπρόσθετης </a:t>
            </a:r>
            <a:r>
              <a:rPr lang="el-GR" dirty="0" smtClean="0"/>
              <a:t>θύρας εγγραφής/ανάγνωσης </a:t>
            </a:r>
            <a:r>
              <a:rPr lang="el-GR" dirty="0"/>
              <a:t>στο </a:t>
            </a:r>
            <a:r>
              <a:rPr lang="en-US" dirty="0" err="1"/>
              <a:t>RegFile</a:t>
            </a:r>
            <a:r>
              <a:rPr lang="el-GR" dirty="0" smtClean="0"/>
              <a:t>.</a:t>
            </a:r>
          </a:p>
          <a:p>
            <a:r>
              <a:rPr lang="el-GR" b="1" dirty="0" smtClean="0"/>
              <a:t>Κίνδυνοι ελέγχου</a:t>
            </a:r>
            <a:r>
              <a:rPr lang="el-GR" dirty="0" smtClean="0"/>
              <a:t>: </a:t>
            </a:r>
            <a:r>
              <a:rPr lang="el-GR" dirty="0"/>
              <a:t>δημιουργούνται όταν υπάρχει διακλάδωση ή </a:t>
            </a:r>
            <a:r>
              <a:rPr lang="el-GR" dirty="0" smtClean="0"/>
              <a:t>κλήση συνάρτησης</a:t>
            </a:r>
            <a:r>
              <a:rPr lang="el-GR" dirty="0"/>
              <a:t>, </a:t>
            </a:r>
            <a:endParaRPr lang="el-GR" dirty="0" smtClean="0"/>
          </a:p>
          <a:p>
            <a:pPr lvl="1"/>
            <a:r>
              <a:rPr lang="el-GR" dirty="0" smtClean="0"/>
              <a:t>ο </a:t>
            </a:r>
            <a:r>
              <a:rPr lang="en-US" dirty="0" smtClean="0"/>
              <a:t>IR</a:t>
            </a:r>
            <a:r>
              <a:rPr lang="el-GR" dirty="0" smtClean="0"/>
              <a:t> δεν θα φορτώσει την </a:t>
            </a:r>
            <a:r>
              <a:rPr lang="el-GR" dirty="0"/>
              <a:t>εντολή που έπεται (+4 </a:t>
            </a:r>
            <a:r>
              <a:rPr lang="el-GR" dirty="0" err="1"/>
              <a:t>Byte</a:t>
            </a:r>
            <a:r>
              <a:rPr lang="el-GR" dirty="0"/>
              <a:t> στο MIPS), αλλά με την </a:t>
            </a:r>
            <a:r>
              <a:rPr lang="el-GR" dirty="0" smtClean="0"/>
              <a:t>εντολή</a:t>
            </a:r>
            <a:r>
              <a:rPr lang="en-US" dirty="0" smtClean="0"/>
              <a:t> </a:t>
            </a:r>
            <a:r>
              <a:rPr lang="el-GR" dirty="0" smtClean="0"/>
              <a:t>που </a:t>
            </a:r>
            <a:r>
              <a:rPr lang="el-GR" dirty="0"/>
              <a:t>βρίσκεται πολλά </a:t>
            </a:r>
            <a:r>
              <a:rPr lang="el-GR" dirty="0" err="1"/>
              <a:t>Byte</a:t>
            </a:r>
            <a:r>
              <a:rPr lang="el-GR" dirty="0"/>
              <a:t> </a:t>
            </a:r>
            <a:r>
              <a:rPr lang="el-GR" dirty="0" smtClean="0"/>
              <a:t>μακριά </a:t>
            </a:r>
            <a:r>
              <a:rPr lang="el-GR" dirty="0"/>
              <a:t>και αφορά την πρώτη εντολή της </a:t>
            </a:r>
            <a:r>
              <a:rPr lang="el-GR" dirty="0" smtClean="0"/>
              <a:t>συνάρτησης </a:t>
            </a:r>
            <a:r>
              <a:rPr lang="el-GR" dirty="0"/>
              <a:t>ή της εναλλακτικής </a:t>
            </a:r>
            <a:r>
              <a:rPr lang="el-GR" dirty="0" smtClean="0"/>
              <a:t>διαδρομής</a:t>
            </a:r>
            <a:r>
              <a:rPr lang="en-US" dirty="0" smtClean="0"/>
              <a:t>,</a:t>
            </a:r>
            <a:endParaRPr lang="el-GR" dirty="0" smtClean="0"/>
          </a:p>
          <a:p>
            <a:pPr lvl="2"/>
            <a:r>
              <a:rPr lang="el-GR" sz="1800" dirty="0"/>
              <a:t>μπορεί να </a:t>
            </a:r>
            <a:r>
              <a:rPr lang="el-GR" sz="1800" dirty="0" smtClean="0"/>
              <a:t>λυθεί με </a:t>
            </a:r>
            <a:r>
              <a:rPr lang="el-GR" sz="1800" dirty="0"/>
              <a:t>μια λειτουργία πρόβλεψης επόμενης </a:t>
            </a:r>
            <a:r>
              <a:rPr lang="el-GR" sz="1800" dirty="0" smtClean="0"/>
              <a:t>εντολής</a:t>
            </a:r>
          </a:p>
          <a:p>
            <a:r>
              <a:rPr lang="el-GR" b="1" dirty="0" smtClean="0"/>
              <a:t>Κίνδυνοι δεδομένων</a:t>
            </a:r>
            <a:r>
              <a:rPr lang="el-GR" dirty="0" smtClean="0"/>
              <a:t>: </a:t>
            </a:r>
            <a:r>
              <a:rPr lang="el-GR" dirty="0"/>
              <a:t>προκύπτουν όταν απαιτούνται δεδομένα που έχουν υπολογιστεί </a:t>
            </a:r>
            <a:r>
              <a:rPr lang="el-GR" dirty="0" smtClean="0"/>
              <a:t>αλλά </a:t>
            </a:r>
            <a:r>
              <a:rPr lang="el-GR" sz="2600" dirty="0" smtClean="0"/>
              <a:t>ακόμη </a:t>
            </a:r>
            <a:r>
              <a:rPr lang="el-GR" sz="2600" dirty="0"/>
              <a:t>δεν έχουν γραφεί </a:t>
            </a:r>
            <a:endParaRPr lang="el-GR" sz="2600" dirty="0" smtClean="0"/>
          </a:p>
          <a:p>
            <a:pPr lvl="1"/>
            <a:r>
              <a:rPr lang="el-GR" dirty="0"/>
              <a:t>Γ</a:t>
            </a:r>
            <a:r>
              <a:rPr lang="el-GR" sz="2400" dirty="0" smtClean="0"/>
              <a:t>ιατί </a:t>
            </a:r>
            <a:r>
              <a:rPr lang="el-GR" sz="2400" dirty="0"/>
              <a:t>είναι στο στάδιο 4 ή </a:t>
            </a:r>
            <a:r>
              <a:rPr lang="el-GR" sz="2400" dirty="0" smtClean="0"/>
              <a:t>5</a:t>
            </a:r>
            <a:endParaRPr lang="el-GR" sz="2400" dirty="0"/>
          </a:p>
          <a:p>
            <a:pPr lvl="2"/>
            <a:r>
              <a:rPr lang="el-GR" dirty="0"/>
              <a:t>μπορεί να λυθεί με μια λειτουργία </a:t>
            </a:r>
            <a:r>
              <a:rPr lang="el-GR" dirty="0" smtClean="0"/>
              <a:t>καθυστέρησης ή με προσθήκη υλικο</a:t>
            </a:r>
            <a:r>
              <a:rPr lang="el-GR" dirty="0"/>
              <a:t>ύ</a:t>
            </a:r>
            <a:endParaRPr lang="en-US" dirty="0" smtClean="0"/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2878300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/>
              <a:t>Περιγραφή της αρχιτεκτονικής-στόχου </a:t>
            </a:r>
            <a:r>
              <a:rPr lang="el-GR" dirty="0" smtClean="0"/>
              <a:t>για ένα </a:t>
            </a:r>
            <a:r>
              <a:rPr lang="el-GR" dirty="0"/>
              <a:t>ΕΣ</a:t>
            </a: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588362"/>
            <a:ext cx="7772400" cy="42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557389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Δομοστοιχεία</a:t>
            </a:r>
            <a:r>
              <a:rPr lang="el-GR" dirty="0"/>
              <a:t> εκτός ολοκληρωμένου </a:t>
            </a:r>
            <a:r>
              <a:rPr lang="el-GR" dirty="0" smtClean="0"/>
              <a:t>κυκλώματος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Ε</a:t>
            </a:r>
            <a:r>
              <a:rPr lang="el-GR" dirty="0" smtClean="0"/>
              <a:t>ξωτερική μνήμη δεδομένων </a:t>
            </a:r>
          </a:p>
          <a:p>
            <a:pPr lvl="1"/>
            <a:r>
              <a:rPr lang="el-GR" dirty="0" smtClean="0"/>
              <a:t>Είναι </a:t>
            </a:r>
            <a:r>
              <a:rPr lang="el-GR" dirty="0"/>
              <a:t>αναγκαίο να υπάρχει μια μεγάλη εξωτερική μνήμη για </a:t>
            </a:r>
            <a:r>
              <a:rPr lang="el-GR" dirty="0" smtClean="0"/>
              <a:t>να διατηρεί </a:t>
            </a:r>
            <a:r>
              <a:rPr lang="el-GR" dirty="0"/>
              <a:t>τα πολυδιάστατα </a:t>
            </a:r>
            <a:r>
              <a:rPr lang="el-GR" dirty="0" smtClean="0"/>
              <a:t>σήματα των σημερινών εφαρμογών.</a:t>
            </a:r>
          </a:p>
          <a:p>
            <a:pPr lvl="1"/>
            <a:r>
              <a:rPr lang="el-GR" dirty="0" smtClean="0"/>
              <a:t>Μπορεί </a:t>
            </a:r>
            <a:r>
              <a:rPr lang="el-GR" dirty="0"/>
              <a:t>να αποτελείται από μονάδες διαφορετικών τύπων και </a:t>
            </a:r>
            <a:r>
              <a:rPr lang="el-GR" dirty="0" smtClean="0"/>
              <a:t>χαρακτηριστικών, πχ </a:t>
            </a:r>
          </a:p>
          <a:p>
            <a:pPr lvl="2"/>
            <a:r>
              <a:rPr lang="el-GR" dirty="0"/>
              <a:t>ένα επίπεδο </a:t>
            </a:r>
            <a:r>
              <a:rPr lang="el-GR" dirty="0" smtClean="0"/>
              <a:t>με </a:t>
            </a:r>
            <a:r>
              <a:rPr lang="el-GR" dirty="0"/>
              <a:t>παρασκηνιακή μνήμη τύπου RAM και τεχνολογίας DRAM</a:t>
            </a:r>
            <a:r>
              <a:rPr lang="el-GR" dirty="0" smtClean="0"/>
              <a:t>,  και </a:t>
            </a:r>
            <a:r>
              <a:rPr lang="el-GR" dirty="0"/>
              <a:t>ένα ακόμη επίπεδο </a:t>
            </a:r>
            <a:r>
              <a:rPr lang="el-GR" dirty="0" smtClean="0"/>
              <a:t>με σκληρό δίσκο.</a:t>
            </a:r>
          </a:p>
          <a:p>
            <a:pPr lvl="3"/>
            <a:r>
              <a:rPr lang="en-US" dirty="0" smtClean="0"/>
              <a:t>DRAM </a:t>
            </a:r>
            <a:r>
              <a:rPr lang="el-GR" dirty="0" smtClean="0"/>
              <a:t>φθηνότερη από </a:t>
            </a:r>
            <a:r>
              <a:rPr lang="en-US" dirty="0" smtClean="0"/>
              <a:t>SRAM</a:t>
            </a:r>
          </a:p>
          <a:p>
            <a:pPr lvl="3"/>
            <a:r>
              <a:rPr lang="el-GR" dirty="0" smtClean="0"/>
              <a:t>Ποικιλία </a:t>
            </a:r>
            <a:r>
              <a:rPr lang="en-US" dirty="0"/>
              <a:t>DRAM </a:t>
            </a:r>
            <a:endParaRPr lang="el-GR" dirty="0"/>
          </a:p>
          <a:p>
            <a:pPr lvl="1"/>
            <a:r>
              <a:rPr lang="el-GR" dirty="0" smtClean="0"/>
              <a:t>Μνήμη εκτός ολοκληρωμένου =&gt; κυρίαρχος παράγοντας </a:t>
            </a:r>
            <a:r>
              <a:rPr lang="el-GR" dirty="0"/>
              <a:t>διαμόρφωσης της ολικής κατανάλωσης ισχύος και </a:t>
            </a:r>
            <a:r>
              <a:rPr lang="el-GR" dirty="0" smtClean="0"/>
              <a:t>επίδοσης</a:t>
            </a:r>
            <a:endParaRPr lang="el-GR" dirty="0"/>
          </a:p>
          <a:p>
            <a:pPr lvl="2"/>
            <a:r>
              <a:rPr lang="el-GR" dirty="0" smtClean="0"/>
              <a:t>=&gt;μια </a:t>
            </a:r>
            <a:r>
              <a:rPr lang="el-GR" dirty="0"/>
              <a:t>ιεραρχία μνήμης </a:t>
            </a:r>
            <a:r>
              <a:rPr lang="el-GR" dirty="0" smtClean="0"/>
              <a:t>πάνω στο </a:t>
            </a:r>
            <a:r>
              <a:rPr lang="el-GR" dirty="0"/>
              <a:t>ολοκληρωμένο </a:t>
            </a:r>
            <a:r>
              <a:rPr lang="el-GR" dirty="0" smtClean="0"/>
              <a:t>κύκλωμα</a:t>
            </a:r>
            <a:r>
              <a:rPr lang="el-G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16886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Εξωτερική μνήμη δεδομένων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365" y="1447800"/>
            <a:ext cx="7602470" cy="457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22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Δομοστοιχεία</a:t>
            </a:r>
            <a:r>
              <a:rPr lang="el-GR" dirty="0"/>
              <a:t> εκτός ολοκληρωμένου κυκλώματος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Μνήμη εντολών</a:t>
            </a:r>
          </a:p>
          <a:p>
            <a:pPr lvl="1"/>
            <a:r>
              <a:rPr lang="el-GR" dirty="0" smtClean="0"/>
              <a:t>Τύπου </a:t>
            </a:r>
            <a:r>
              <a:rPr lang="el-GR" dirty="0"/>
              <a:t>μόνο ανάγνωσης (</a:t>
            </a:r>
            <a:r>
              <a:rPr lang="el-GR" dirty="0" smtClean="0"/>
              <a:t>ROM-</a:t>
            </a:r>
            <a:r>
              <a:rPr lang="el-GR" dirty="0" err="1" smtClean="0"/>
              <a:t>Rea</a:t>
            </a:r>
            <a:r>
              <a:rPr lang="el-GR" dirty="0" smtClean="0"/>
              <a:t>d Only Memory)</a:t>
            </a:r>
          </a:p>
          <a:p>
            <a:pPr lvl="1"/>
            <a:r>
              <a:rPr lang="el-GR" dirty="0"/>
              <a:t>Έ</a:t>
            </a:r>
            <a:r>
              <a:rPr lang="el-GR" dirty="0" smtClean="0"/>
              <a:t>χει </a:t>
            </a:r>
            <a:r>
              <a:rPr lang="el-GR" dirty="0"/>
              <a:t>το λογισμικό του </a:t>
            </a:r>
            <a:r>
              <a:rPr lang="el-GR" dirty="0" smtClean="0"/>
              <a:t>επεξεργαστή.</a:t>
            </a:r>
          </a:p>
          <a:p>
            <a:pPr lvl="1"/>
            <a:r>
              <a:rPr lang="el-GR" dirty="0" smtClean="0"/>
              <a:t>Τοποθετείται </a:t>
            </a:r>
            <a:r>
              <a:rPr lang="el-GR" dirty="0"/>
              <a:t>εκτός ολοκληρωμένου κυκλώματος, ώστε να είναι δυνατή </a:t>
            </a:r>
            <a:r>
              <a:rPr lang="el-GR" dirty="0" smtClean="0"/>
              <a:t>η εύκολη </a:t>
            </a:r>
            <a:r>
              <a:rPr lang="el-GR" dirty="0"/>
              <a:t>αντικατάστασή της με μια αναβαθμισμένη </a:t>
            </a:r>
            <a:r>
              <a:rPr lang="el-GR" dirty="0" smtClean="0"/>
              <a:t>έκδοση.</a:t>
            </a:r>
          </a:p>
          <a:p>
            <a:pPr lvl="1"/>
            <a:r>
              <a:rPr lang="el-GR" dirty="0" smtClean="0"/>
              <a:t>Δεν </a:t>
            </a:r>
            <a:r>
              <a:rPr lang="el-GR" dirty="0" err="1" smtClean="0"/>
              <a:t>χρησιμοποιήται</a:t>
            </a:r>
            <a:r>
              <a:rPr lang="el-GR" dirty="0" smtClean="0"/>
              <a:t> </a:t>
            </a:r>
            <a:r>
              <a:rPr lang="el-GR" dirty="0" err="1"/>
              <a:t>επανεγγράψιμη</a:t>
            </a:r>
            <a:r>
              <a:rPr lang="el-GR" dirty="0"/>
              <a:t> </a:t>
            </a:r>
            <a:r>
              <a:rPr lang="el-GR" dirty="0" smtClean="0"/>
              <a:t>ROM από πολλά </a:t>
            </a:r>
            <a:r>
              <a:rPr lang="el-GR" dirty="0"/>
              <a:t>πραγματικά ενσωματωμένα συστήματα </a:t>
            </a:r>
            <a:r>
              <a:rPr lang="el-GR" dirty="0" smtClean="0"/>
              <a:t>, για </a:t>
            </a:r>
            <a:r>
              <a:rPr lang="el-GR" dirty="0"/>
              <a:t>λόγους κόστους</a:t>
            </a:r>
            <a:r>
              <a:rPr lang="el-GR" dirty="0" smtClean="0"/>
              <a:t>, αξιοπιστίας </a:t>
            </a:r>
            <a:r>
              <a:rPr lang="el-GR" dirty="0"/>
              <a:t>και ταχύτητας </a:t>
            </a:r>
            <a:r>
              <a:rPr lang="el-GR" dirty="0" smtClean="0"/>
              <a:t>πρόσβασης.</a:t>
            </a:r>
          </a:p>
          <a:p>
            <a:pPr lvl="1"/>
            <a:r>
              <a:rPr lang="el-GR" dirty="0" smtClean="0"/>
              <a:t>Αργή =&gt; σκιώδης </a:t>
            </a:r>
            <a:r>
              <a:rPr lang="el-GR" dirty="0"/>
              <a:t>μνήμη </a:t>
            </a:r>
            <a:r>
              <a:rPr lang="el-GR" dirty="0" smtClean="0"/>
              <a:t>εντολών.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81662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ARM Endian </a:t>
            </a:r>
            <a:r>
              <a:rPr lang="en-US" dirty="0" smtClean="0"/>
              <a:t>Support</a:t>
            </a:r>
            <a:br>
              <a:rPr lang="en-US" dirty="0" smtClean="0"/>
            </a:br>
            <a:r>
              <a:rPr lang="en-US" dirty="0" smtClean="0"/>
              <a:t>Word </a:t>
            </a:r>
            <a:r>
              <a:rPr lang="en-US" dirty="0"/>
              <a:t>Load/Store with E-Bit</a:t>
            </a:r>
            <a:endParaRPr lang="el-GR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334" y="2395537"/>
            <a:ext cx="5160604" cy="29776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928371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Δομοστοιχεία</a:t>
            </a:r>
            <a:r>
              <a:rPr lang="el-GR" dirty="0"/>
              <a:t> εντός ολοκληρωμένου </a:t>
            </a:r>
            <a:r>
              <a:rPr lang="el-GR" dirty="0" smtClean="0"/>
              <a:t>κυκλώματος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Μνήμη δεδομένων: </a:t>
            </a:r>
            <a:r>
              <a:rPr lang="el-GR" dirty="0"/>
              <a:t>μπορεί να είναι είτε μια σκιώδης μνήμη</a:t>
            </a:r>
            <a:r>
              <a:rPr lang="el-GR" dirty="0" smtClean="0"/>
              <a:t>,</a:t>
            </a:r>
          </a:p>
          <a:p>
            <a:pPr lvl="1"/>
            <a:r>
              <a:rPr lang="el-GR" dirty="0" smtClean="0"/>
              <a:t>Συνήθως </a:t>
            </a:r>
            <a:r>
              <a:rPr lang="en-US" dirty="0" smtClean="0"/>
              <a:t>SRAM (</a:t>
            </a:r>
            <a:r>
              <a:rPr lang="el-GR" dirty="0" smtClean="0"/>
              <a:t>μπορεί και </a:t>
            </a:r>
            <a:r>
              <a:rPr lang="en-US" dirty="0" smtClean="0"/>
              <a:t>DRAM),</a:t>
            </a:r>
          </a:p>
          <a:p>
            <a:pPr lvl="1"/>
            <a:r>
              <a:rPr lang="el-GR" dirty="0"/>
              <a:t>διασύνδεση ανάμεσα στον </a:t>
            </a:r>
            <a:r>
              <a:rPr lang="el-GR" dirty="0" smtClean="0"/>
              <a:t>επεξεργαστή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l-GR" dirty="0"/>
              <a:t>στην παρασκηνιακή μνήμη, </a:t>
            </a:r>
            <a:endParaRPr lang="en-US" dirty="0" smtClean="0"/>
          </a:p>
          <a:p>
            <a:pPr lvl="2"/>
            <a:r>
              <a:rPr lang="el-GR" dirty="0" smtClean="0"/>
              <a:t>δεν </a:t>
            </a:r>
            <a:r>
              <a:rPr lang="el-GR" dirty="0"/>
              <a:t>έχει δικό της χώρο διευθύνσεων και δεν </a:t>
            </a:r>
            <a:r>
              <a:rPr lang="el-GR" dirty="0" smtClean="0"/>
              <a:t>είναι </a:t>
            </a:r>
            <a:r>
              <a:rPr lang="el-GR" dirty="0"/>
              <a:t>άμεσα ελέγξιμη από το </a:t>
            </a:r>
            <a:r>
              <a:rPr lang="el-GR" dirty="0" smtClean="0"/>
              <a:t>σχεδιαστή</a:t>
            </a:r>
            <a:r>
              <a:rPr lang="en-US" dirty="0" smtClean="0"/>
              <a:t>,</a:t>
            </a:r>
          </a:p>
          <a:p>
            <a:pPr lvl="1"/>
            <a:r>
              <a:rPr lang="el-GR" dirty="0" smtClean="0"/>
              <a:t>προτείνεται </a:t>
            </a:r>
            <a:r>
              <a:rPr lang="el-GR" dirty="0"/>
              <a:t>να μην </a:t>
            </a:r>
            <a:r>
              <a:rPr lang="el-GR" dirty="0" smtClean="0"/>
              <a:t>χρησιμοποιείται σε</a:t>
            </a:r>
            <a:r>
              <a:rPr lang="en-US" dirty="0"/>
              <a:t> </a:t>
            </a:r>
            <a:r>
              <a:rPr lang="el-GR" dirty="0" smtClean="0"/>
              <a:t>εφαρμογές </a:t>
            </a:r>
            <a:r>
              <a:rPr lang="el-GR" dirty="0"/>
              <a:t>χαμηλής κατανάλωσης </a:t>
            </a:r>
            <a:r>
              <a:rPr lang="el-GR" dirty="0" smtClean="0"/>
              <a:t>ενέργειας</a:t>
            </a:r>
          </a:p>
          <a:p>
            <a:r>
              <a:rPr lang="el-GR" dirty="0" smtClean="0"/>
              <a:t>Είτε </a:t>
            </a:r>
            <a:r>
              <a:rPr lang="el-GR" dirty="0"/>
              <a:t>μια πρόχειρη (</a:t>
            </a:r>
            <a:r>
              <a:rPr lang="el-GR" dirty="0" err="1"/>
              <a:t>scratchpad</a:t>
            </a:r>
            <a:r>
              <a:rPr lang="el-GR" dirty="0"/>
              <a:t>) </a:t>
            </a:r>
            <a:r>
              <a:rPr lang="el-GR" dirty="0" smtClean="0"/>
              <a:t>μνήμη</a:t>
            </a:r>
          </a:p>
          <a:p>
            <a:pPr lvl="1"/>
            <a:r>
              <a:rPr lang="el-GR" dirty="0" smtClean="0"/>
              <a:t>Μπορεί </a:t>
            </a:r>
            <a:r>
              <a:rPr lang="el-GR" dirty="0"/>
              <a:t>να ελεγχθεί άμεσα από το σχεδιαστή</a:t>
            </a:r>
          </a:p>
        </p:txBody>
      </p:sp>
    </p:spTree>
    <p:extLst>
      <p:ext uri="{BB962C8B-B14F-4D97-AF65-F5344CB8AC3E}">
        <p14:creationId xmlns:p14="http://schemas.microsoft.com/office/powerpoint/2010/main" val="330967731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err="1"/>
              <a:t>Δομοστοιχεία</a:t>
            </a:r>
            <a:r>
              <a:rPr lang="el-GR" dirty="0"/>
              <a:t> εντός ολοκληρωμένου κυκλώματος </a:t>
            </a:r>
            <a:r>
              <a:rPr lang="el-GR" dirty="0" smtClean="0"/>
              <a:t>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l-GR" dirty="0" smtClean="0"/>
              <a:t>Μονάδα διαχείρισης μνήμης</a:t>
            </a:r>
          </a:p>
          <a:p>
            <a:pPr lvl="1"/>
            <a:r>
              <a:rPr lang="el-GR" dirty="0" smtClean="0"/>
              <a:t>Αναζωογόνηση </a:t>
            </a:r>
            <a:r>
              <a:rPr lang="el-GR" dirty="0"/>
              <a:t>(</a:t>
            </a:r>
            <a:r>
              <a:rPr lang="el-GR" dirty="0" err="1"/>
              <a:t>refresh</a:t>
            </a:r>
            <a:r>
              <a:rPr lang="el-GR" dirty="0"/>
              <a:t>) των δεδομένων της </a:t>
            </a:r>
            <a:r>
              <a:rPr lang="el-GR" dirty="0" smtClean="0"/>
              <a:t>μνήμης</a:t>
            </a:r>
          </a:p>
          <a:p>
            <a:pPr lvl="1"/>
            <a:r>
              <a:rPr lang="el-GR" dirty="0" smtClean="0"/>
              <a:t>Κοινή </a:t>
            </a:r>
            <a:r>
              <a:rPr lang="el-GR" dirty="0"/>
              <a:t>και </a:t>
            </a:r>
            <a:r>
              <a:rPr lang="el-GR" dirty="0" smtClean="0"/>
              <a:t>συνεπή χρήση </a:t>
            </a:r>
            <a:r>
              <a:rPr lang="el-GR" dirty="0"/>
              <a:t>της </a:t>
            </a:r>
            <a:r>
              <a:rPr lang="el-GR" dirty="0" smtClean="0"/>
              <a:t>μνήμης</a:t>
            </a:r>
            <a:r>
              <a:rPr lang="el-GR" dirty="0"/>
              <a:t> </a:t>
            </a:r>
            <a:r>
              <a:rPr lang="el-GR" dirty="0" smtClean="0"/>
              <a:t>για </a:t>
            </a:r>
            <a:r>
              <a:rPr lang="en-US" dirty="0" smtClean="0"/>
              <a:t>multicore </a:t>
            </a:r>
            <a:r>
              <a:rPr lang="el-GR" dirty="0" smtClean="0"/>
              <a:t>συστήματα</a:t>
            </a:r>
          </a:p>
          <a:p>
            <a:pPr lvl="1"/>
            <a:r>
              <a:rPr lang="el-GR" dirty="0"/>
              <a:t>μετατροπή των λογικών (</a:t>
            </a:r>
            <a:r>
              <a:rPr lang="el-GR" dirty="0" smtClean="0"/>
              <a:t>εικονικών</a:t>
            </a:r>
            <a:r>
              <a:rPr lang="el-GR" dirty="0"/>
              <a:t>) διευθύνσεων μνήμης του επεξεργαστή σε πραγματικές διευθύνσεις </a:t>
            </a:r>
            <a:r>
              <a:rPr lang="el-GR" dirty="0" smtClean="0"/>
              <a:t>της μνήμης</a:t>
            </a:r>
          </a:p>
          <a:p>
            <a:r>
              <a:rPr lang="en-US" dirty="0"/>
              <a:t>DMA-Direct Memory </a:t>
            </a:r>
            <a:r>
              <a:rPr lang="en-US" dirty="0" smtClean="0"/>
              <a:t>Access</a:t>
            </a:r>
            <a:endParaRPr lang="el-GR" dirty="0" smtClean="0"/>
          </a:p>
          <a:p>
            <a:r>
              <a:rPr lang="en-US" dirty="0"/>
              <a:t>Advanced RISC Machines (ARM) Ltd </a:t>
            </a:r>
            <a:r>
              <a:rPr lang="el-GR" dirty="0" smtClean="0"/>
              <a:t>και </a:t>
            </a:r>
            <a:r>
              <a:rPr lang="en-US" dirty="0" smtClean="0"/>
              <a:t>Texas </a:t>
            </a:r>
            <a:r>
              <a:rPr lang="en-US" dirty="0"/>
              <a:t>Instruments</a:t>
            </a:r>
            <a:r>
              <a:rPr lang="en-US" dirty="0" smtClean="0"/>
              <a:t>,</a:t>
            </a:r>
            <a:endParaRPr lang="el-GR" dirty="0" smtClean="0"/>
          </a:p>
          <a:p>
            <a:r>
              <a:rPr lang="el-GR" dirty="0" smtClean="0"/>
              <a:t>Σκιώδης </a:t>
            </a:r>
            <a:r>
              <a:rPr lang="el-GR" dirty="0"/>
              <a:t>μνήμη </a:t>
            </a:r>
            <a:r>
              <a:rPr lang="el-GR" dirty="0" smtClean="0"/>
              <a:t>εντολών</a:t>
            </a:r>
          </a:p>
          <a:p>
            <a:pPr lvl="1"/>
            <a:r>
              <a:rPr lang="el-GR" dirty="0" smtClean="0"/>
              <a:t>τεχνολογία </a:t>
            </a:r>
            <a:r>
              <a:rPr lang="el-GR" dirty="0"/>
              <a:t>SRAM, </a:t>
            </a:r>
            <a:endParaRPr lang="el-GR" dirty="0" smtClean="0"/>
          </a:p>
          <a:p>
            <a:pPr lvl="1"/>
            <a:r>
              <a:rPr lang="el-GR" dirty="0" smtClean="0"/>
              <a:t>μείωση </a:t>
            </a:r>
            <a:r>
              <a:rPr lang="el-GR" dirty="0"/>
              <a:t>της καθυστέρησης πρόσβασης στην </a:t>
            </a:r>
            <a:r>
              <a:rPr lang="el-GR" dirty="0" smtClean="0"/>
              <a:t>εκτός ολοκληρωμένου κυκλώματος </a:t>
            </a:r>
            <a:r>
              <a:rPr lang="el-GR" dirty="0"/>
              <a:t>μνήμη εντολών του επεξεργαστή. </a:t>
            </a:r>
            <a:endParaRPr lang="el-GR" dirty="0" smtClean="0"/>
          </a:p>
          <a:p>
            <a:pPr lvl="1"/>
            <a:r>
              <a:rPr lang="el-GR" dirty="0" smtClean="0"/>
              <a:t>Η </a:t>
            </a:r>
            <a:r>
              <a:rPr lang="el-GR" dirty="0"/>
              <a:t>μνήμη αυτή μειώνει την </a:t>
            </a:r>
            <a:r>
              <a:rPr lang="el-GR" dirty="0" smtClean="0"/>
              <a:t>κατανάλωση ισχύος </a:t>
            </a:r>
            <a:r>
              <a:rPr lang="el-GR" dirty="0"/>
              <a:t>και αυξάνει την επίδοση του </a:t>
            </a:r>
            <a:r>
              <a:rPr lang="el-GR" dirty="0" smtClean="0"/>
              <a:t>συστήματος</a:t>
            </a:r>
          </a:p>
          <a:p>
            <a:r>
              <a:rPr lang="el-GR" dirty="0" smtClean="0"/>
              <a:t>IP-</a:t>
            </a:r>
            <a:r>
              <a:rPr lang="el-GR" dirty="0" err="1" smtClean="0"/>
              <a:t>block</a:t>
            </a:r>
            <a:r>
              <a:rPr lang="el-GR" dirty="0" smtClean="0"/>
              <a:t>: </a:t>
            </a:r>
          </a:p>
          <a:p>
            <a:pPr lvl="1"/>
            <a:r>
              <a:rPr lang="el-GR" dirty="0" smtClean="0"/>
              <a:t>Εξειδικευμένο </a:t>
            </a:r>
            <a:r>
              <a:rPr lang="el-GR" dirty="0"/>
              <a:t>κύκλωμα για συγκεκριμένες </a:t>
            </a:r>
            <a:r>
              <a:rPr lang="el-GR" dirty="0" smtClean="0"/>
              <a:t>λειτουργίες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13590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Ευθυγράμμιση </a:t>
            </a:r>
            <a:r>
              <a:rPr lang="el-GR" dirty="0" smtClean="0"/>
              <a:t>Δεδομένων (1)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Όπως το </a:t>
            </a:r>
            <a:r>
              <a:rPr lang="en-US" dirty="0" smtClean="0"/>
              <a:t>“</a:t>
            </a:r>
            <a:r>
              <a:rPr lang="en-US" dirty="0" err="1"/>
              <a:t>Endianess</a:t>
            </a:r>
            <a:r>
              <a:rPr lang="en-US" dirty="0" smtClean="0"/>
              <a:t>”, </a:t>
            </a:r>
            <a:r>
              <a:rPr lang="el-GR" dirty="0" smtClean="0"/>
              <a:t>εμφανίζεται </a:t>
            </a:r>
            <a:r>
              <a:rPr lang="el-GR" dirty="0"/>
              <a:t>σε λέξεις που </a:t>
            </a:r>
            <a:r>
              <a:rPr lang="el-GR" dirty="0" smtClean="0"/>
              <a:t>αποτελούνται </a:t>
            </a:r>
            <a:r>
              <a:rPr lang="el-GR" dirty="0"/>
              <a:t>από πολλαπλά </a:t>
            </a:r>
            <a:r>
              <a:rPr lang="el-GR" dirty="0" err="1" smtClean="0"/>
              <a:t>Byte</a:t>
            </a:r>
            <a:r>
              <a:rPr lang="el-GR" dirty="0" smtClean="0"/>
              <a:t>,</a:t>
            </a:r>
          </a:p>
          <a:p>
            <a:r>
              <a:rPr lang="el-GR" dirty="0" smtClean="0"/>
              <a:t>Κάθε </a:t>
            </a:r>
            <a:r>
              <a:rPr lang="el-GR" dirty="0"/>
              <a:t>επεξεργαστής κατασκευάζεται με ένα εγγενές </a:t>
            </a:r>
            <a:r>
              <a:rPr lang="el-GR" dirty="0" smtClean="0"/>
              <a:t>μήκος λέξης </a:t>
            </a:r>
            <a:r>
              <a:rPr lang="el-GR" dirty="0"/>
              <a:t>(</a:t>
            </a:r>
            <a:r>
              <a:rPr lang="el-GR" dirty="0" err="1"/>
              <a:t>native</a:t>
            </a:r>
            <a:r>
              <a:rPr lang="el-GR" dirty="0"/>
              <a:t> bit </a:t>
            </a:r>
            <a:r>
              <a:rPr lang="el-GR" dirty="0" err="1"/>
              <a:t>width</a:t>
            </a:r>
            <a:r>
              <a:rPr lang="el-GR" dirty="0"/>
              <a:t>, NBW) </a:t>
            </a:r>
            <a:r>
              <a:rPr lang="el-GR" dirty="0" smtClean="0"/>
              <a:t>που διαχειρίζεται </a:t>
            </a:r>
            <a:r>
              <a:rPr lang="el-GR" dirty="0"/>
              <a:t>και μεταφέρει στις </a:t>
            </a:r>
            <a:r>
              <a:rPr lang="el-GR" dirty="0" smtClean="0"/>
              <a:t>εσωτερικές και </a:t>
            </a:r>
            <a:r>
              <a:rPr lang="el-GR" dirty="0"/>
              <a:t>εξωτερικές μονάδες</a:t>
            </a:r>
            <a:r>
              <a:rPr lang="el-GR" dirty="0" smtClean="0"/>
              <a:t>.</a:t>
            </a:r>
          </a:p>
          <a:p>
            <a:pPr lvl="1"/>
            <a:r>
              <a:rPr lang="el-GR" dirty="0" smtClean="0"/>
              <a:t>Επεξεργαστές ΕΣ </a:t>
            </a:r>
            <a:r>
              <a:rPr lang="el-GR" dirty="0"/>
              <a:t>με 8, 16, </a:t>
            </a:r>
            <a:r>
              <a:rPr lang="el-GR" dirty="0" smtClean="0"/>
              <a:t>32 ή </a:t>
            </a:r>
            <a:r>
              <a:rPr lang="el-GR" dirty="0"/>
              <a:t>64 </a:t>
            </a:r>
            <a:r>
              <a:rPr lang="el-GR" dirty="0" smtClean="0"/>
              <a:t>bit</a:t>
            </a:r>
          </a:p>
          <a:p>
            <a:pPr lvl="1"/>
            <a:r>
              <a:rPr lang="el-GR" dirty="0"/>
              <a:t>Το μήκος </a:t>
            </a:r>
            <a:r>
              <a:rPr lang="el-GR" dirty="0" smtClean="0"/>
              <a:t>δηλώνει την </a:t>
            </a:r>
            <a:r>
              <a:rPr lang="el-GR" dirty="0"/>
              <a:t>χωρητικότητα </a:t>
            </a:r>
            <a:r>
              <a:rPr lang="el-GR" dirty="0" smtClean="0"/>
              <a:t>των εσωτερικών </a:t>
            </a:r>
            <a:r>
              <a:rPr lang="el-GR" dirty="0"/>
              <a:t>και </a:t>
            </a:r>
            <a:r>
              <a:rPr lang="el-GR" dirty="0" smtClean="0"/>
              <a:t>εξωτερικών </a:t>
            </a:r>
            <a:r>
              <a:rPr lang="el-GR" dirty="0"/>
              <a:t>διαύλων του επεξεργαστή</a:t>
            </a:r>
          </a:p>
        </p:txBody>
      </p:sp>
    </p:spTree>
    <p:extLst>
      <p:ext uri="{BB962C8B-B14F-4D97-AF65-F5344CB8AC3E}">
        <p14:creationId xmlns:p14="http://schemas.microsoft.com/office/powerpoint/2010/main" val="1415775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Ευθυγράμμιση </a:t>
            </a:r>
            <a:r>
              <a:rPr lang="el-GR" dirty="0" smtClean="0"/>
              <a:t>Δεδομένων (2)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l-GR" dirty="0"/>
              <a:t>Όταν μια μεταφορά ταυτίζεται με το </a:t>
            </a:r>
            <a:r>
              <a:rPr lang="el-GR" dirty="0" smtClean="0"/>
              <a:t>NBW, τότε </a:t>
            </a:r>
            <a:r>
              <a:rPr lang="el-GR" dirty="0"/>
              <a:t>έχει τη μέγιστη ταχύτητα εξυπηρέτησης (το μικρότερο χρόνο πρόσβασης).</a:t>
            </a:r>
          </a:p>
          <a:p>
            <a:pPr lvl="1"/>
            <a:r>
              <a:rPr lang="el-GR" dirty="0" smtClean="0"/>
              <a:t>μεταφορά </a:t>
            </a:r>
            <a:r>
              <a:rPr lang="el-GR" dirty="0"/>
              <a:t>16 bit σε έναν επεξεργαστή 16 bit είναι </a:t>
            </a:r>
            <a:r>
              <a:rPr lang="el-GR" dirty="0" smtClean="0"/>
              <a:t>προτιμότερη </a:t>
            </a:r>
            <a:r>
              <a:rPr lang="el-GR" dirty="0"/>
              <a:t>από μια μεταφορά 8 ή 32 bit σε έναν </a:t>
            </a:r>
            <a:r>
              <a:rPr lang="el-GR" dirty="0" smtClean="0"/>
              <a:t>επεξεργαστή </a:t>
            </a:r>
            <a:r>
              <a:rPr lang="el-GR" dirty="0"/>
              <a:t>16 bit</a:t>
            </a:r>
            <a:r>
              <a:rPr lang="el-GR" dirty="0" smtClean="0"/>
              <a:t>.</a:t>
            </a:r>
          </a:p>
          <a:p>
            <a:r>
              <a:rPr lang="el-GR" sz="2800" dirty="0" smtClean="0"/>
              <a:t>Γιατί οι επεξεργαστές </a:t>
            </a:r>
            <a:r>
              <a:rPr lang="el-GR" sz="2800" dirty="0"/>
              <a:t>ομαδοποιούν τις διευθύνσεις </a:t>
            </a:r>
            <a:r>
              <a:rPr lang="el-GR" sz="2800" dirty="0" smtClean="0"/>
              <a:t>μνήμης σε </a:t>
            </a:r>
            <a:r>
              <a:rPr lang="el-GR" sz="2800" dirty="0"/>
              <a:t>ομάδες μεγέθους τόσων </a:t>
            </a:r>
            <a:r>
              <a:rPr lang="el-GR" sz="2800" dirty="0" err="1"/>
              <a:t>Byte</a:t>
            </a:r>
            <a:r>
              <a:rPr lang="el-GR" sz="2800" dirty="0"/>
              <a:t>, όσα τα </a:t>
            </a:r>
            <a:r>
              <a:rPr lang="el-GR" sz="2800" dirty="0" err="1"/>
              <a:t>Byte</a:t>
            </a:r>
            <a:r>
              <a:rPr lang="el-GR" sz="2800" dirty="0"/>
              <a:t> του </a:t>
            </a:r>
            <a:r>
              <a:rPr lang="el-GR" sz="2800" dirty="0" smtClean="0"/>
              <a:t>ΝΒW</a:t>
            </a:r>
          </a:p>
          <a:p>
            <a:pPr lvl="1"/>
            <a:r>
              <a:rPr lang="el-GR" dirty="0"/>
              <a:t>μια </a:t>
            </a:r>
            <a:r>
              <a:rPr lang="el-GR" dirty="0" smtClean="0"/>
              <a:t>κλήση στη μνήμη φέρει </a:t>
            </a:r>
            <a:r>
              <a:rPr lang="el-GR" dirty="0"/>
              <a:t>τις διευθύνσεις 0h, 1h, 2h, 3h, ενώ μια άλλη τις 4h, 5h, 6h, 7h.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14357778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Ευθυγράμμιση Δεδομένων </a:t>
            </a:r>
            <a:r>
              <a:rPr lang="el-GR" dirty="0" smtClean="0"/>
              <a:t>(3)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 smtClean="0"/>
              <a:t>Τα </a:t>
            </a:r>
            <a:r>
              <a:rPr lang="en-US" dirty="0" smtClean="0"/>
              <a:t>LS</a:t>
            </a:r>
            <a:r>
              <a:rPr lang="el-GR" dirty="0" smtClean="0"/>
              <a:t>-bit που </a:t>
            </a:r>
            <a:r>
              <a:rPr lang="el-GR" dirty="0" err="1" smtClean="0"/>
              <a:t>διευθυνσιοδοτούν</a:t>
            </a:r>
            <a:r>
              <a:rPr lang="el-GR" dirty="0" smtClean="0"/>
              <a:t> </a:t>
            </a:r>
            <a:r>
              <a:rPr lang="el-GR" dirty="0"/>
              <a:t>εσωτερικά </a:t>
            </a:r>
            <a:r>
              <a:rPr lang="el-GR" dirty="0" smtClean="0"/>
              <a:t>το </a:t>
            </a:r>
            <a:r>
              <a:rPr lang="en-US" dirty="0" smtClean="0"/>
              <a:t>Block </a:t>
            </a:r>
            <a:r>
              <a:rPr lang="el-GR" dirty="0" smtClean="0"/>
              <a:t>των </a:t>
            </a:r>
            <a:r>
              <a:rPr lang="el-GR" dirty="0" err="1" smtClean="0"/>
              <a:t>Byte</a:t>
            </a:r>
            <a:r>
              <a:rPr lang="en-US" dirty="0" smtClean="0"/>
              <a:t> </a:t>
            </a:r>
            <a:r>
              <a:rPr lang="el-GR" dirty="0" smtClean="0"/>
              <a:t>αγνοούνται.</a:t>
            </a:r>
          </a:p>
          <a:p>
            <a:pPr lvl="1"/>
            <a:r>
              <a:rPr lang="el-GR" dirty="0" smtClean="0"/>
              <a:t>Πχ Για </a:t>
            </a:r>
            <a:r>
              <a:rPr lang="en-US" dirty="0" smtClean="0"/>
              <a:t>32 bit</a:t>
            </a:r>
            <a:r>
              <a:rPr lang="el-GR" dirty="0" smtClean="0"/>
              <a:t> </a:t>
            </a:r>
            <a:r>
              <a:rPr lang="en-US" dirty="0" smtClean="0"/>
              <a:t>NWB, </a:t>
            </a:r>
            <a:r>
              <a:rPr lang="el-GR" dirty="0" smtClean="0"/>
              <a:t>τα </a:t>
            </a:r>
            <a:r>
              <a:rPr lang="el-GR" dirty="0"/>
              <a:t>2 </a:t>
            </a:r>
            <a:r>
              <a:rPr lang="el-GR" dirty="0" smtClean="0"/>
              <a:t>τελευταία bit αγνοούνται</a:t>
            </a:r>
          </a:p>
          <a:p>
            <a:pPr lvl="2"/>
            <a:r>
              <a:rPr lang="en-US" dirty="0" smtClean="0"/>
              <a:t>ABF1h</a:t>
            </a:r>
            <a:r>
              <a:rPr lang="el-GR" dirty="0" smtClean="0"/>
              <a:t> </a:t>
            </a:r>
            <a:r>
              <a:rPr lang="el-GR" dirty="0">
                <a:sym typeface="Wingdings" panose="05000000000000000000" pitchFamily="2" charset="2"/>
              </a:rPr>
              <a:t> 1010101111110001  10101011111100</a:t>
            </a:r>
            <a:r>
              <a:rPr lang="el-GR" dirty="0" smtClean="0">
                <a:sym typeface="Wingdings" panose="05000000000000000000" pitchFamily="2" charset="2"/>
              </a:rPr>
              <a:t>?? (</a:t>
            </a:r>
            <a:r>
              <a:rPr lang="en-US" dirty="0" smtClean="0">
                <a:sym typeface="Wingdings" panose="05000000000000000000" pitchFamily="2" charset="2"/>
              </a:rPr>
              <a:t>Block)</a:t>
            </a:r>
            <a:endParaRPr lang="el-GR" dirty="0"/>
          </a:p>
          <a:p>
            <a:pPr lvl="2"/>
            <a:r>
              <a:rPr lang="el-GR" dirty="0" smtClean="0"/>
              <a:t>Για </a:t>
            </a:r>
            <a:r>
              <a:rPr lang="en-US" dirty="0" smtClean="0"/>
              <a:t>64 </a:t>
            </a:r>
            <a:r>
              <a:rPr lang="en-US" dirty="0"/>
              <a:t>bit</a:t>
            </a:r>
            <a:r>
              <a:rPr lang="el-GR" dirty="0"/>
              <a:t> </a:t>
            </a:r>
            <a:r>
              <a:rPr lang="en-US" dirty="0"/>
              <a:t>NWB, </a:t>
            </a:r>
            <a:r>
              <a:rPr lang="el-GR" dirty="0"/>
              <a:t>τα </a:t>
            </a:r>
            <a:r>
              <a:rPr lang="en-US" dirty="0" smtClean="0"/>
              <a:t>3</a:t>
            </a:r>
            <a:r>
              <a:rPr lang="el-GR" dirty="0" smtClean="0"/>
              <a:t> </a:t>
            </a:r>
            <a:r>
              <a:rPr lang="el-GR" dirty="0"/>
              <a:t>τελευταία bit </a:t>
            </a:r>
            <a:r>
              <a:rPr lang="el-GR" dirty="0" smtClean="0"/>
              <a:t>αγνοούνται</a:t>
            </a:r>
            <a:endParaRPr lang="en-US" dirty="0" smtClean="0"/>
          </a:p>
          <a:p>
            <a:r>
              <a:rPr lang="el-GR" sz="2800" dirty="0"/>
              <a:t>Η μικρότερη διεύθυνση ονομάζεται βάση </a:t>
            </a:r>
            <a:r>
              <a:rPr lang="el-GR" sz="2800" dirty="0" smtClean="0"/>
              <a:t>της</a:t>
            </a:r>
            <a:r>
              <a:rPr lang="en-US" sz="2800" dirty="0" smtClean="0"/>
              <a:t> </a:t>
            </a:r>
            <a:r>
              <a:rPr lang="el-GR" sz="2800" dirty="0" smtClean="0"/>
              <a:t>ομάδας</a:t>
            </a:r>
            <a:r>
              <a:rPr lang="en-US" sz="2800" dirty="0" smtClean="0"/>
              <a:t> </a:t>
            </a:r>
            <a:r>
              <a:rPr lang="el-GR" sz="2800" dirty="0" smtClean="0"/>
              <a:t>(</a:t>
            </a:r>
            <a:r>
              <a:rPr lang="el-GR" sz="2800" dirty="0" smtClean="0">
                <a:sym typeface="Wingdings" panose="05000000000000000000" pitchFamily="2" charset="2"/>
              </a:rPr>
              <a:t>1010101111110000 ή </a:t>
            </a:r>
            <a:r>
              <a:rPr lang="en-US" sz="2800" dirty="0" smtClean="0"/>
              <a:t>ABF</a:t>
            </a:r>
            <a:r>
              <a:rPr lang="en-US" sz="2800" dirty="0"/>
              <a:t>0</a:t>
            </a:r>
            <a:r>
              <a:rPr lang="en-US" sz="2800" dirty="0" smtClean="0"/>
              <a:t>h</a:t>
            </a:r>
            <a:r>
              <a:rPr lang="el-GR" sz="2800" dirty="0" smtClean="0"/>
              <a:t> ), </a:t>
            </a:r>
            <a:r>
              <a:rPr lang="el-GR" sz="2800" dirty="0"/>
              <a:t>και η μεγαλύτερη </a:t>
            </a:r>
            <a:r>
              <a:rPr lang="el-GR" sz="2800" dirty="0" smtClean="0"/>
              <a:t>κορυφή (</a:t>
            </a:r>
            <a:r>
              <a:rPr lang="el-GR" sz="2800" dirty="0" smtClean="0">
                <a:sym typeface="Wingdings" panose="05000000000000000000" pitchFamily="2" charset="2"/>
              </a:rPr>
              <a:t>1010101111110011</a:t>
            </a:r>
            <a:r>
              <a:rPr lang="el-GR" sz="2800" dirty="0">
                <a:sym typeface="Wingdings" panose="05000000000000000000" pitchFamily="2" charset="2"/>
              </a:rPr>
              <a:t> </a:t>
            </a:r>
            <a:r>
              <a:rPr lang="el-GR" sz="2800" dirty="0" smtClean="0">
                <a:sym typeface="Wingdings" panose="05000000000000000000" pitchFamily="2" charset="2"/>
              </a:rPr>
              <a:t>ή </a:t>
            </a:r>
            <a:r>
              <a:rPr lang="en-US" sz="2800" dirty="0" smtClean="0"/>
              <a:t>ABF</a:t>
            </a:r>
            <a:r>
              <a:rPr lang="en-US" sz="2800" dirty="0"/>
              <a:t>3</a:t>
            </a:r>
            <a:r>
              <a:rPr lang="en-US" sz="2800" dirty="0" smtClean="0"/>
              <a:t>h</a:t>
            </a:r>
            <a:r>
              <a:rPr lang="el-GR" sz="2800" dirty="0" smtClean="0"/>
              <a:t>).</a:t>
            </a:r>
          </a:p>
          <a:p>
            <a:r>
              <a:rPr lang="el-GR" sz="2800" dirty="0"/>
              <a:t>Μερικοί σχεδιαστές </a:t>
            </a:r>
            <a:r>
              <a:rPr lang="el-GR" sz="2800" dirty="0" smtClean="0"/>
              <a:t>απαλείφουν </a:t>
            </a:r>
            <a:r>
              <a:rPr lang="el-GR" sz="2800" dirty="0"/>
              <a:t>τα </a:t>
            </a:r>
            <a:r>
              <a:rPr lang="el-GR" sz="2800" dirty="0" smtClean="0"/>
              <a:t> </a:t>
            </a:r>
            <a:r>
              <a:rPr lang="en-US" sz="2800" dirty="0" smtClean="0"/>
              <a:t>LS-</a:t>
            </a:r>
            <a:r>
              <a:rPr lang="el-GR" sz="2800" dirty="0" smtClean="0"/>
              <a:t>bit </a:t>
            </a:r>
            <a:r>
              <a:rPr lang="el-GR" sz="2800" dirty="0"/>
              <a:t>από τον εξωτερικό </a:t>
            </a:r>
            <a:r>
              <a:rPr lang="el-GR" sz="2800" dirty="0" smtClean="0"/>
              <a:t>δίαυλο διευθύνσεων</a:t>
            </a:r>
            <a:endParaRPr lang="en-US" sz="2800" dirty="0" smtClean="0"/>
          </a:p>
          <a:p>
            <a:pPr lvl="1"/>
            <a:r>
              <a:rPr lang="el-GR" dirty="0" smtClean="0"/>
              <a:t>Οικονομία ή μεγαλύτερος χώρος διευθύνσεων.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5878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Ευθυγράμμιση Δεδομένων </a:t>
            </a:r>
            <a:r>
              <a:rPr lang="el-GR" dirty="0" smtClean="0"/>
              <a:t>(4)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l-GR" dirty="0"/>
              <a:t>Μια πρόσβαση πολλαπλών </a:t>
            </a:r>
            <a:r>
              <a:rPr lang="el-GR" dirty="0" err="1"/>
              <a:t>Byte</a:t>
            </a:r>
            <a:r>
              <a:rPr lang="el-GR" dirty="0"/>
              <a:t> στη μνήμη θεωρείται ευθυγραμμισμένη</a:t>
            </a:r>
            <a:r>
              <a:rPr lang="el-GR" dirty="0" smtClean="0"/>
              <a:t>, όταν </a:t>
            </a:r>
            <a:r>
              <a:rPr lang="el-GR" dirty="0"/>
              <a:t>γίνεται στη βάση της ομάδας και όχι σε κάποια ενδιάμεση διεύθυνση </a:t>
            </a:r>
            <a:r>
              <a:rPr lang="el-GR" dirty="0" smtClean="0"/>
              <a:t>της ομάδας, πχ</a:t>
            </a:r>
          </a:p>
          <a:p>
            <a:pPr lvl="1"/>
            <a:r>
              <a:rPr lang="el-GR" dirty="0" smtClean="0"/>
              <a:t>πρόσβαση στη διεύθυνση </a:t>
            </a:r>
            <a:r>
              <a:rPr lang="en-US" dirty="0" smtClean="0"/>
              <a:t>ABF0h </a:t>
            </a:r>
            <a:r>
              <a:rPr lang="en-US" dirty="0" smtClean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Ευθυγραμμισμένη</a:t>
            </a:r>
          </a:p>
          <a:p>
            <a:pPr lvl="2"/>
            <a:r>
              <a:rPr lang="en-US" dirty="0"/>
              <a:t>4 Byte ABF0h </a:t>
            </a:r>
            <a:r>
              <a:rPr lang="en-US" dirty="0" smtClean="0"/>
              <a:t>-</a:t>
            </a:r>
            <a:r>
              <a:rPr lang="el-GR" dirty="0" smtClean="0"/>
              <a:t> </a:t>
            </a:r>
            <a:r>
              <a:rPr lang="en-US" dirty="0" smtClean="0"/>
              <a:t>ABF3h</a:t>
            </a:r>
            <a:r>
              <a:rPr lang="el-GR" dirty="0" smtClean="0"/>
              <a:t> σε μια συναλλαγή.</a:t>
            </a:r>
            <a:endParaRPr lang="el-GR" dirty="0" smtClean="0">
              <a:sym typeface="Wingdings" panose="05000000000000000000" pitchFamily="2" charset="2"/>
            </a:endParaRPr>
          </a:p>
          <a:p>
            <a:pPr lvl="1"/>
            <a:r>
              <a:rPr lang="el-GR" dirty="0"/>
              <a:t>πρόσβαση στη διεύθυνση </a:t>
            </a:r>
            <a:r>
              <a:rPr lang="en-US" dirty="0" smtClean="0"/>
              <a:t>ABF</a:t>
            </a:r>
            <a:r>
              <a:rPr lang="el-GR" dirty="0" smtClean="0"/>
              <a:t>1</a:t>
            </a:r>
            <a:r>
              <a:rPr lang="en-US" dirty="0" smtClean="0"/>
              <a:t>h 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l-GR" dirty="0" smtClean="0">
                <a:sym typeface="Wingdings" panose="05000000000000000000" pitchFamily="2" charset="2"/>
              </a:rPr>
              <a:t>μη Ευθυγραμμισμένη</a:t>
            </a:r>
            <a:endParaRPr lang="el-GR" dirty="0">
              <a:sym typeface="Wingdings" panose="05000000000000000000" pitchFamily="2" charset="2"/>
            </a:endParaRPr>
          </a:p>
          <a:p>
            <a:pPr lvl="2"/>
            <a:r>
              <a:rPr lang="el-GR" dirty="0" smtClean="0"/>
              <a:t>3 </a:t>
            </a:r>
            <a:r>
              <a:rPr lang="en-US" dirty="0" smtClean="0"/>
              <a:t>Byte ABF1h </a:t>
            </a:r>
            <a:r>
              <a:rPr lang="en-US" dirty="0"/>
              <a:t>-</a:t>
            </a:r>
            <a:r>
              <a:rPr lang="el-GR" dirty="0"/>
              <a:t> </a:t>
            </a:r>
            <a:r>
              <a:rPr lang="en-US" dirty="0" smtClean="0"/>
              <a:t>ABF3h </a:t>
            </a:r>
            <a:r>
              <a:rPr lang="el-GR" dirty="0"/>
              <a:t>σε μια </a:t>
            </a:r>
            <a:r>
              <a:rPr lang="el-GR" dirty="0" smtClean="0"/>
              <a:t>συναλλαγή και 1 </a:t>
            </a:r>
            <a:r>
              <a:rPr lang="en-US" dirty="0"/>
              <a:t>Byte </a:t>
            </a:r>
            <a:r>
              <a:rPr lang="en-US" dirty="0" smtClean="0"/>
              <a:t>ABF</a:t>
            </a:r>
            <a:r>
              <a:rPr lang="el-GR" dirty="0" smtClean="0"/>
              <a:t>4</a:t>
            </a:r>
            <a:r>
              <a:rPr lang="en-US" dirty="0" smtClean="0"/>
              <a:t>h </a:t>
            </a:r>
            <a:r>
              <a:rPr lang="el-GR" dirty="0" smtClean="0"/>
              <a:t>σε μια πρόσθετη συναλλαγή</a:t>
            </a:r>
          </a:p>
          <a:p>
            <a:pPr lvl="1"/>
            <a:r>
              <a:rPr lang="el-GR" dirty="0" smtClean="0"/>
              <a:t>Χρειάζονται πρόσθετα κυκλώματα για μη ευθυγραμμισμένα δεδομένα πχ 2 καταχωρητές ειδικού </a:t>
            </a:r>
            <a:r>
              <a:rPr lang="el-GR" dirty="0"/>
              <a:t>σκοπού που θα </a:t>
            </a:r>
            <a:r>
              <a:rPr lang="el-GR" dirty="0" smtClean="0"/>
              <a:t>υποστηρίζουν </a:t>
            </a:r>
            <a:r>
              <a:rPr lang="el-GR" dirty="0" err="1" smtClean="0"/>
              <a:t>παραμετροποιήσιμη</a:t>
            </a:r>
            <a:r>
              <a:rPr lang="el-GR" dirty="0" smtClean="0"/>
              <a:t> ολίσθηση </a:t>
            </a:r>
            <a:r>
              <a:rPr lang="el-GR" dirty="0"/>
              <a:t>έως 3 θέσεις (για 32 bit), και ένα κύκλωμα συνένωσης των τιμών </a:t>
            </a:r>
            <a:r>
              <a:rPr lang="el-GR" dirty="0" smtClean="0"/>
              <a:t>2 </a:t>
            </a:r>
            <a:r>
              <a:rPr lang="el-GR" dirty="0" err="1" smtClean="0"/>
              <a:t>καταχωρητών</a:t>
            </a:r>
            <a:r>
              <a:rPr lang="el-GR" dirty="0" smtClean="0"/>
              <a:t> </a:t>
            </a:r>
            <a:r>
              <a:rPr lang="el-GR" dirty="0"/>
              <a:t>στο </a:t>
            </a:r>
            <a:r>
              <a:rPr lang="el-GR" dirty="0" smtClean="0"/>
              <a:t>τελικό</a:t>
            </a:r>
          </a:p>
          <a:p>
            <a:pPr lvl="1"/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40404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2800" dirty="0" smtClean="0"/>
              <a:t>Μη </a:t>
            </a:r>
            <a:r>
              <a:rPr lang="el-GR" sz="2800" dirty="0"/>
              <a:t>ευθυγραμμισμένες προσβάσεις στη μνήμη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7595" y="1853167"/>
            <a:ext cx="4148811" cy="31516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Ορθογώνιο 3"/>
          <p:cNvSpPr/>
          <p:nvPr/>
        </p:nvSpPr>
        <p:spPr>
          <a:xfrm>
            <a:off x="1115616" y="5085184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n-US" sz="1600" dirty="0"/>
              <a:t>O </a:t>
            </a:r>
            <a:r>
              <a:rPr lang="el-GR" sz="1600" dirty="0" err="1"/>
              <a:t>Motorola</a:t>
            </a:r>
            <a:r>
              <a:rPr lang="el-GR" sz="1600" dirty="0"/>
              <a:t> 68000, </a:t>
            </a:r>
            <a:r>
              <a:rPr lang="el-GR" sz="1600" dirty="0"/>
              <a:t>ο</a:t>
            </a:r>
            <a:r>
              <a:rPr lang="en-US" sz="1600" dirty="0"/>
              <a:t> </a:t>
            </a:r>
            <a:r>
              <a:rPr lang="el-GR" sz="1600" dirty="0"/>
              <a:t>MIPS, και οι περισσότεροι επεξεργαστές ARM και RISC δεν υποστηρίζουν μη ευθυγραμμισμένες προσβάσεις. </a:t>
            </a:r>
            <a:endParaRPr lang="el-GR" sz="1600" dirty="0" smtClean="0"/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l-GR" sz="1600" dirty="0" smtClean="0"/>
              <a:t>Ο </a:t>
            </a:r>
            <a:r>
              <a:rPr lang="el-GR" sz="1600" dirty="0" err="1"/>
              <a:t>PowerPC</a:t>
            </a:r>
            <a:r>
              <a:rPr lang="el-GR" sz="1600" dirty="0"/>
              <a:t> και οι επεξεργαστές που είναι συμβατοί με 8086, IA-32 και </a:t>
            </a:r>
            <a:r>
              <a:rPr lang="el-GR" sz="1600" dirty="0" smtClean="0"/>
              <a:t>AMD64/x86-64.</a:t>
            </a:r>
          </a:p>
          <a:p>
            <a:pPr marL="285750" indent="-285750">
              <a:buClr>
                <a:schemeClr val="accent1"/>
              </a:buClr>
              <a:buFont typeface="Arial" panose="020B0604020202020204" pitchFamily="34" charset="0"/>
              <a:buChar char="•"/>
            </a:pPr>
            <a:r>
              <a:rPr lang="el-GR" sz="1600" dirty="0" smtClean="0"/>
              <a:t>Ωστόσο, τουλάχιστον οι δομές συγχρονισμού να είναι ευθυγραμμισμένες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388989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Ευθυγράμμιση Δεδομένων </a:t>
            </a:r>
            <a:r>
              <a:rPr lang="el-GR" dirty="0" smtClean="0"/>
              <a:t>(5)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l-GR" dirty="0" smtClean="0"/>
              <a:t>Σε κάθε περίπτωση, οι μη </a:t>
            </a:r>
            <a:r>
              <a:rPr lang="el-GR" dirty="0"/>
              <a:t>ευθυγραμμισμένες </a:t>
            </a:r>
            <a:r>
              <a:rPr lang="el-GR" dirty="0" smtClean="0"/>
              <a:t>προσβάσεις</a:t>
            </a:r>
            <a:r>
              <a:rPr lang="el-GR" dirty="0"/>
              <a:t>, θα πρέπει να αποφεύγονται. </a:t>
            </a:r>
            <a:endParaRPr lang="el-GR" dirty="0" smtClean="0"/>
          </a:p>
          <a:p>
            <a:r>
              <a:rPr lang="el-GR" dirty="0" smtClean="0"/>
              <a:t>Οι </a:t>
            </a:r>
            <a:r>
              <a:rPr lang="el-GR" dirty="0" err="1" smtClean="0"/>
              <a:t>συμβολομεταφραστές</a:t>
            </a:r>
            <a:r>
              <a:rPr lang="el-GR" dirty="0" smtClean="0"/>
              <a:t> μόλις </a:t>
            </a:r>
            <a:r>
              <a:rPr lang="el-GR" dirty="0"/>
              <a:t>ανιχνεύσουν </a:t>
            </a:r>
            <a:r>
              <a:rPr lang="el-GR" dirty="0" smtClean="0"/>
              <a:t>την ύπαρξη </a:t>
            </a:r>
            <a:r>
              <a:rPr lang="el-GR" dirty="0"/>
              <a:t>μη ευθυγράμμισης, προσθέτουν έξτρα </a:t>
            </a:r>
            <a:r>
              <a:rPr lang="el-GR" dirty="0" err="1"/>
              <a:t>Byte(s</a:t>
            </a:r>
            <a:r>
              <a:rPr lang="el-GR" dirty="0"/>
              <a:t>), ώστε να </a:t>
            </a:r>
            <a:r>
              <a:rPr lang="el-GR" dirty="0" smtClean="0"/>
              <a:t>ευθυγραμμιστούν </a:t>
            </a:r>
            <a:r>
              <a:rPr lang="el-GR" dirty="0"/>
              <a:t>τα </a:t>
            </a:r>
            <a:r>
              <a:rPr lang="el-GR" dirty="0" smtClean="0"/>
              <a:t>δεδομένα.</a:t>
            </a:r>
            <a:endParaRPr lang="el-G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54" b="4554"/>
          <a:stretch/>
        </p:blipFill>
        <p:spPr bwMode="auto">
          <a:xfrm>
            <a:off x="683568" y="4360334"/>
            <a:ext cx="4067175" cy="134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378069" y="4154121"/>
            <a:ext cx="244827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Typedef</a:t>
            </a:r>
            <a:r>
              <a:rPr lang="en-US" dirty="0" smtClean="0"/>
              <a:t> </a:t>
            </a:r>
            <a:r>
              <a:rPr lang="en-US" dirty="0" err="1" smtClean="0"/>
              <a:t>struct</a:t>
            </a:r>
            <a:r>
              <a:rPr lang="en-US" dirty="0" smtClean="0"/>
              <a:t> {</a:t>
            </a:r>
          </a:p>
          <a:p>
            <a:pPr lvl="1"/>
            <a:r>
              <a:rPr lang="en-US" dirty="0" smtClean="0"/>
              <a:t>Long long4Byte</a:t>
            </a:r>
          </a:p>
          <a:p>
            <a:pPr lvl="1"/>
            <a:r>
              <a:rPr lang="en-US" dirty="0" smtClean="0"/>
              <a:t>Char charA1Byte</a:t>
            </a:r>
          </a:p>
          <a:p>
            <a:pPr lvl="1"/>
            <a:r>
              <a:rPr lang="en-US" dirty="0" smtClean="0"/>
              <a:t>Char charB1Byte</a:t>
            </a:r>
          </a:p>
          <a:p>
            <a:r>
              <a:rPr lang="en-US" dirty="0" smtClean="0"/>
              <a:t>} </a:t>
            </a:r>
            <a:r>
              <a:rPr lang="en-US" dirty="0" err="1" smtClean="0"/>
              <a:t>Struct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5" name="Δεξιό βέλος 4"/>
          <p:cNvSpPr/>
          <p:nvPr/>
        </p:nvSpPr>
        <p:spPr>
          <a:xfrm>
            <a:off x="4860032" y="4725144"/>
            <a:ext cx="432048" cy="3061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8654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καιοσύνη">
  <a:themeElements>
    <a:clrScheme name="Δικαιοσύνη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Δικαιοσύνη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Δικαιοσύνη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1269</TotalTime>
  <Words>1582</Words>
  <Application>Microsoft Office PowerPoint</Application>
  <PresentationFormat>Προβολή στην οθόνη (4:3)</PresentationFormat>
  <Paragraphs>146</Paragraphs>
  <Slides>31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31</vt:i4>
      </vt:variant>
    </vt:vector>
  </HeadingPairs>
  <TitlesOfParts>
    <vt:vector size="32" baseType="lpstr">
      <vt:lpstr>Δικαιοσύνη</vt:lpstr>
      <vt:lpstr>Ενσωματωμένα Συστήματα</vt:lpstr>
      <vt:lpstr>Endianess (σειρά αποθήκευσης)</vt:lpstr>
      <vt:lpstr>ARM Endian Support Word Load/Store with E-Bit</vt:lpstr>
      <vt:lpstr>Ευθυγράμμιση Δεδομένων (1)</vt:lpstr>
      <vt:lpstr>Ευθυγράμμιση Δεδομένων (2)</vt:lpstr>
      <vt:lpstr>Ευθυγράμμιση Δεδομένων (3)</vt:lpstr>
      <vt:lpstr>Ευθυγράμμιση Δεδομένων (4)</vt:lpstr>
      <vt:lpstr>Μη ευθυγραμμισμένες προσβάσεις στη μνήμη</vt:lpstr>
      <vt:lpstr>Ευθυγράμμιση Δεδομένων (5)</vt:lpstr>
      <vt:lpstr>Ευθυγράμμιση Δεδομένων (6)</vt:lpstr>
      <vt:lpstr>Ιεραρχία, Μέγεθος και ταχύτητα μνήμης</vt:lpstr>
      <vt:lpstr>Μνήμη on-chip</vt:lpstr>
      <vt:lpstr>On-chip RAM vs Cache</vt:lpstr>
      <vt:lpstr>Απεικόνιση Διεργασίας</vt:lpstr>
      <vt:lpstr>Κατάτμηση σε Τμήματα</vt:lpstr>
      <vt:lpstr>Διευθυνσιοδότηση Τμήματος</vt:lpstr>
      <vt:lpstr>Εκτέλεση αρχείων από ενσωματωμένο ΛΣ</vt:lpstr>
      <vt:lpstr>Επεξεργαστές ΕΣ</vt:lpstr>
      <vt:lpstr>Εντολές Επεξεργαστών (1)</vt:lpstr>
      <vt:lpstr>Εντολές Επεξεργαστών (2)</vt:lpstr>
      <vt:lpstr>Εντολές Επεξεργαστών (3)</vt:lpstr>
      <vt:lpstr>Εντολές Επεξεργαστών σε ΕΣ</vt:lpstr>
      <vt:lpstr>Διασωλήνωση</vt:lpstr>
      <vt:lpstr>Αρχιτεκτονικής της διασωλήνωσης του επεξεργαστή MIPS</vt:lpstr>
      <vt:lpstr>Κίνδυνοι Διασωλήνωσης</vt:lpstr>
      <vt:lpstr>Περιγραφή της αρχιτεκτονικής-στόχου για ένα ΕΣ</vt:lpstr>
      <vt:lpstr>Δομοστοιχεία εκτός ολοκληρωμένου κυκλώματος (1)</vt:lpstr>
      <vt:lpstr>Εξωτερική μνήμη δεδομένων </vt:lpstr>
      <vt:lpstr>Δομοστοιχεία εκτός ολοκληρωμένου κυκλώματος (2)</vt:lpstr>
      <vt:lpstr>Δομοστοιχεία εντός ολοκληρωμένου κυκλώματος (1)</vt:lpstr>
      <vt:lpstr>Δομοστοιχεία εντός ολοκληρωμένου κυκλώματος (2)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Ενσωματωμένα Συστήματα</dc:title>
  <dc:creator>vartzi</dc:creator>
  <cp:lastModifiedBy>vartzi</cp:lastModifiedBy>
  <cp:revision>35</cp:revision>
  <dcterms:created xsi:type="dcterms:W3CDTF">2017-11-05T10:35:00Z</dcterms:created>
  <dcterms:modified xsi:type="dcterms:W3CDTF">2017-11-06T07:44:05Z</dcterms:modified>
</cp:coreProperties>
</file>