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93" r:id="rId7"/>
    <p:sldId id="294" r:id="rId8"/>
    <p:sldId id="295" r:id="rId9"/>
    <p:sldId id="296" r:id="rId10"/>
    <p:sldId id="297" r:id="rId11"/>
    <p:sldId id="261" r:id="rId12"/>
    <p:sldId id="262" r:id="rId13"/>
    <p:sldId id="263" r:id="rId14"/>
    <p:sldId id="264" r:id="rId15"/>
    <p:sldId id="266" r:id="rId16"/>
    <p:sldId id="267" r:id="rId17"/>
    <p:sldId id="268" r:id="rId18"/>
    <p:sldId id="269" r:id="rId19"/>
    <p:sldId id="270" r:id="rId20"/>
    <p:sldId id="272" r:id="rId21"/>
    <p:sldId id="271" r:id="rId22"/>
    <p:sldId id="273" r:id="rId23"/>
    <p:sldId id="275" r:id="rId24"/>
    <p:sldId id="274" r:id="rId25"/>
    <p:sldId id="276" r:id="rId26"/>
    <p:sldId id="277" r:id="rId27"/>
    <p:sldId id="279" r:id="rId28"/>
    <p:sldId id="278" r:id="rId29"/>
    <p:sldId id="280" r:id="rId30"/>
    <p:sldId id="281" r:id="rId31"/>
    <p:sldId id="282" r:id="rId32"/>
    <p:sldId id="284" r:id="rId33"/>
    <p:sldId id="283" r:id="rId34"/>
    <p:sldId id="285" r:id="rId35"/>
    <p:sldId id="287" r:id="rId36"/>
    <p:sldId id="286" r:id="rId37"/>
    <p:sldId id="289" r:id="rId38"/>
    <p:sldId id="288" r:id="rId39"/>
    <p:sldId id="290" r:id="rId40"/>
    <p:sldId id="291" r:id="rId41"/>
    <p:sldId id="292" r:id="rId4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33"/>
    <a:srgbClr val="33CC33"/>
    <a:srgbClr val="FFCC66"/>
    <a:srgbClr val="FFCC99"/>
    <a:srgbClr val="3399FF"/>
    <a:srgbClr val="FFFF00"/>
    <a:srgbClr val="DDDDDD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84" y="-114"/>
      </p:cViewPr>
      <p:guideLst>
        <p:guide orient="horz" pos="316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A:\paint.GIF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4400" y="1828800"/>
            <a:ext cx="8229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685800"/>
            <a:ext cx="7721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886200"/>
            <a:ext cx="6400800" cy="1771650"/>
          </a:xfrm>
        </p:spPr>
        <p:txBody>
          <a:bodyPr/>
          <a:lstStyle>
            <a:lvl1pPr marL="0" indent="0">
              <a:buFont typeface="Monotype Sorts" pitchFamily="2" charset="2"/>
              <a:buNone/>
              <a:defRPr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11200" y="6229350"/>
            <a:ext cx="19304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49600" y="6229350"/>
            <a:ext cx="2844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604000" y="6229350"/>
            <a:ext cx="1828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fld id="{0E2C8168-141C-453F-A38E-EE3E171D57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3352800" y="6248400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+mn-lt"/>
              </a:rPr>
              <a:t>Computers as Components 3e</a:t>
            </a:r>
          </a:p>
          <a:p>
            <a:pPr algn="ctr"/>
            <a:r>
              <a:rPr lang="en-US" sz="1200" dirty="0" smtClean="0">
                <a:latin typeface="+mn-lt"/>
              </a:rPr>
              <a:t>© 2012 Marilyn Wolf</a:t>
            </a:r>
            <a:endParaRPr lang="en-US" sz="1200" dirty="0">
              <a:latin typeface="+mn-lt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2000 Morgan Kaufman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Overheads for </a:t>
            </a:r>
            <a:r>
              <a:rPr lang="en-US" i="1"/>
              <a:t>Computers as Components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33BE2A-5BBD-4F58-BFC5-893D66112B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3352800" y="6248400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+mn-lt"/>
              </a:rPr>
              <a:t>Computers as Components 3e</a:t>
            </a:r>
          </a:p>
          <a:p>
            <a:pPr algn="ctr"/>
            <a:r>
              <a:rPr lang="en-US" sz="1200" dirty="0" smtClean="0">
                <a:latin typeface="+mn-lt"/>
              </a:rPr>
              <a:t>© 2012 Marilyn Wolf</a:t>
            </a:r>
            <a:endParaRPr lang="en-US" sz="1200" dirty="0">
              <a:latin typeface="+mn-lt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228600"/>
            <a:ext cx="2057400" cy="5829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228600"/>
            <a:ext cx="6019800" cy="5829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2000 Morgan Kaufman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Overheads for </a:t>
            </a:r>
            <a:r>
              <a:rPr lang="en-US" i="1"/>
              <a:t>Computers as Components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A9449F-F582-4CAA-B490-E3ABD49E81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3352800" y="6248400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+mn-lt"/>
              </a:rPr>
              <a:t>Computers as Components 3e</a:t>
            </a:r>
          </a:p>
          <a:p>
            <a:pPr algn="ctr"/>
            <a:r>
              <a:rPr lang="en-US" sz="1200" dirty="0" smtClean="0">
                <a:latin typeface="+mn-lt"/>
              </a:rPr>
              <a:t>© 2012 Marilyn Wolf</a:t>
            </a:r>
            <a:endParaRPr lang="en-US" sz="1200" dirty="0">
              <a:latin typeface="+mn-lt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885950"/>
            <a:ext cx="8178800" cy="417195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2000 Morgan Kaufman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Overheads for </a:t>
            </a:r>
            <a:r>
              <a:rPr lang="en-US" i="1"/>
              <a:t>Computers as Components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85B06D-FD22-458A-862B-E63E2B251F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3352800" y="6248400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+mn-lt"/>
              </a:rPr>
              <a:t>Computers as Components 3e</a:t>
            </a:r>
          </a:p>
          <a:p>
            <a:pPr algn="ctr"/>
            <a:r>
              <a:rPr lang="en-US" sz="1200" dirty="0" smtClean="0">
                <a:latin typeface="+mn-lt"/>
              </a:rPr>
              <a:t>© 2012 Marilyn Wolf</a:t>
            </a:r>
            <a:endParaRPr lang="en-US" sz="1200" dirty="0">
              <a:latin typeface="+mn-lt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2000 Morgan Kaufman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Overheads for </a:t>
            </a:r>
            <a:r>
              <a:rPr lang="en-US" i="1"/>
              <a:t>Computers as Components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CC417-2BCC-43C8-BE9D-BEF23541FF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3352800" y="6248400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+mn-lt"/>
              </a:rPr>
              <a:t>Computers as Components 3e</a:t>
            </a:r>
          </a:p>
          <a:p>
            <a:pPr algn="ctr"/>
            <a:r>
              <a:rPr lang="en-US" sz="1200" dirty="0" smtClean="0">
                <a:latin typeface="+mn-lt"/>
              </a:rPr>
              <a:t>© 2012 Marilyn Wolf</a:t>
            </a:r>
            <a:endParaRPr lang="en-US" sz="1200" dirty="0">
              <a:latin typeface="+mn-lt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2000 Morgan Kaufman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Overheads for </a:t>
            </a:r>
            <a:r>
              <a:rPr lang="en-US" i="1"/>
              <a:t>Computers as Components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8E954B-00C7-4D70-B980-CA70E1B394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3352800" y="6248400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+mn-lt"/>
              </a:rPr>
              <a:t>Computers as Components 3e</a:t>
            </a:r>
          </a:p>
          <a:p>
            <a:pPr algn="ctr"/>
            <a:r>
              <a:rPr lang="en-US" sz="1200" dirty="0" smtClean="0">
                <a:latin typeface="+mn-lt"/>
              </a:rPr>
              <a:t>© 2012 Marilyn Wolf</a:t>
            </a:r>
            <a:endParaRPr lang="en-US" sz="1200" dirty="0">
              <a:latin typeface="+mn-lt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85950"/>
            <a:ext cx="4013200" cy="4171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2800" y="1885950"/>
            <a:ext cx="4013200" cy="4171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2000 Morgan Kaufman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Overheads for </a:t>
            </a:r>
            <a:r>
              <a:rPr lang="en-US" i="1"/>
              <a:t>Computers as Components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DD516A-F573-4CAA-851E-997D9D8301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3352800" y="6248400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+mn-lt"/>
              </a:rPr>
              <a:t>Computers as Components 3e</a:t>
            </a:r>
          </a:p>
          <a:p>
            <a:pPr algn="ctr"/>
            <a:r>
              <a:rPr lang="en-US" sz="1200" dirty="0" smtClean="0">
                <a:latin typeface="+mn-lt"/>
              </a:rPr>
              <a:t>© 2012 Marilyn Wolf</a:t>
            </a:r>
            <a:endParaRPr lang="en-US" sz="1200" dirty="0">
              <a:latin typeface="+mn-lt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2000 Morgan Kaufman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Overheads for </a:t>
            </a:r>
            <a:r>
              <a:rPr lang="en-US" i="1"/>
              <a:t>Computers as Components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FCCAAF-AD56-4CF9-B2B4-32448FA75D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3352800" y="6248400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+mn-lt"/>
              </a:rPr>
              <a:t>Computers as Components 3e</a:t>
            </a:r>
          </a:p>
          <a:p>
            <a:pPr algn="ctr"/>
            <a:r>
              <a:rPr lang="en-US" sz="1200" dirty="0" smtClean="0">
                <a:latin typeface="+mn-lt"/>
              </a:rPr>
              <a:t>© 2012 Marilyn Wolf</a:t>
            </a:r>
            <a:endParaRPr lang="en-US" sz="1200" dirty="0">
              <a:latin typeface="+mn-lt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2000 Morgan Kaufman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Overheads for </a:t>
            </a:r>
            <a:r>
              <a:rPr lang="en-US" i="1"/>
              <a:t>Computers as Components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D4B076-617A-43D4-8A3E-1C1D382BC4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extBox 5"/>
          <p:cNvSpPr txBox="1"/>
          <p:nvPr userDrawn="1"/>
        </p:nvSpPr>
        <p:spPr>
          <a:xfrm>
            <a:off x="3352800" y="6248400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+mn-lt"/>
              </a:rPr>
              <a:t>Computers as Components 3e</a:t>
            </a:r>
          </a:p>
          <a:p>
            <a:pPr algn="ctr"/>
            <a:r>
              <a:rPr lang="en-US" sz="1200" dirty="0" smtClean="0">
                <a:latin typeface="+mn-lt"/>
              </a:rPr>
              <a:t>© 2012 Marilyn Wolf</a:t>
            </a:r>
            <a:endParaRPr lang="en-US" sz="1200" dirty="0">
              <a:latin typeface="+mn-lt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2000 Morgan Kaufman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Overheads for </a:t>
            </a:r>
            <a:r>
              <a:rPr lang="en-US" i="1"/>
              <a:t>Computers as Components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0C1532-6152-4C22-AC8A-9C7FE1892B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TextBox 4"/>
          <p:cNvSpPr txBox="1"/>
          <p:nvPr userDrawn="1"/>
        </p:nvSpPr>
        <p:spPr>
          <a:xfrm>
            <a:off x="3352800" y="6248400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+mn-lt"/>
              </a:rPr>
              <a:t>Computers as Components 3e</a:t>
            </a:r>
          </a:p>
          <a:p>
            <a:pPr algn="ctr"/>
            <a:r>
              <a:rPr lang="en-US" sz="1200" dirty="0" smtClean="0">
                <a:latin typeface="+mn-lt"/>
              </a:rPr>
              <a:t>© 2012 Marilyn Wolf</a:t>
            </a:r>
            <a:endParaRPr lang="en-US" sz="1200" dirty="0">
              <a:latin typeface="+mn-lt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2000 Morgan Kaufman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Overheads for </a:t>
            </a:r>
            <a:r>
              <a:rPr lang="en-US" i="1"/>
              <a:t>Computers as Components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938017-293E-4984-A8AD-D3717DA87B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3352800" y="6248400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+mn-lt"/>
              </a:rPr>
              <a:t>Computers as Components 3e</a:t>
            </a:r>
          </a:p>
          <a:p>
            <a:pPr algn="ctr"/>
            <a:r>
              <a:rPr lang="en-US" sz="1200" dirty="0" smtClean="0">
                <a:latin typeface="+mn-lt"/>
              </a:rPr>
              <a:t>© 2012 Marilyn Wolf</a:t>
            </a:r>
            <a:endParaRPr lang="en-US" sz="1200" dirty="0">
              <a:latin typeface="+mn-lt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2000 Morgan Kaufman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Overheads for </a:t>
            </a:r>
            <a:r>
              <a:rPr lang="en-US" i="1"/>
              <a:t>Computers as Components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D8233B-5C72-476B-87E6-0003655D15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3352800" y="6248400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+mn-lt"/>
              </a:rPr>
              <a:t>Computers as Components 3e</a:t>
            </a:r>
          </a:p>
          <a:p>
            <a:pPr algn="ctr"/>
            <a:r>
              <a:rPr lang="en-US" sz="1200" dirty="0" smtClean="0">
                <a:latin typeface="+mn-lt"/>
              </a:rPr>
              <a:t>© 2012 Marilyn Wolf</a:t>
            </a:r>
            <a:endParaRPr lang="en-US" sz="1200" dirty="0">
              <a:latin typeface="+mn-lt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85950"/>
            <a:ext cx="8178800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318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solidFill>
                  <a:schemeClr val="bg2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© 2000 Morgan Kaufman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2935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solidFill>
                  <a:schemeClr val="bg2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Overheads for </a:t>
            </a:r>
            <a:r>
              <a:rPr lang="en-US" i="1"/>
              <a:t>Computers as Components</a:t>
            </a:r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310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2"/>
                </a:solidFill>
                <a:latin typeface="Arial" charset="0"/>
              </a:defRPr>
            </a:lvl1pPr>
          </a:lstStyle>
          <a:p>
            <a:pPr>
              <a:defRPr/>
            </a:pPr>
            <a:fld id="{E9BC25FC-FF36-4877-9EF4-6F17D5B376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3079" name="Picture 7" descr="A:\paint.GIF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4400" y="1314450"/>
            <a:ext cx="8229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Monotype Sorts" pitchFamily="2" charset="2"/>
        <a:buChar char="z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Monotype Sorts" pitchFamily="2" charset="2"/>
        <a:buChar char="y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Monotype Sorts" pitchFamily="2" charset="2"/>
        <a:buChar char="x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2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Introduction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Example: model train controller.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DCC packet types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Baseline packet: minimum packet that must be accepted by all DCC implementations.</a:t>
            </a:r>
          </a:p>
          <a:p>
            <a:pPr lvl="1"/>
            <a:r>
              <a:rPr lang="en-US" smtClean="0"/>
              <a:t>Address data byte gives receiver address.</a:t>
            </a:r>
          </a:p>
          <a:p>
            <a:pPr lvl="1"/>
            <a:r>
              <a:rPr lang="en-US" smtClean="0"/>
              <a:t>Instruction data byte gives basic instruction.</a:t>
            </a:r>
          </a:p>
          <a:p>
            <a:pPr lvl="1"/>
            <a:r>
              <a:rPr lang="en-US" smtClean="0"/>
              <a:t>Error correction data byte gives ECC.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Conceptual specification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Before we create a detailed specification, we will make an initial, simplified specification.</a:t>
            </a:r>
          </a:p>
          <a:p>
            <a:pPr lvl="1"/>
            <a:r>
              <a:rPr lang="en-US" smtClean="0"/>
              <a:t>Gives us practice in specification and UML.</a:t>
            </a:r>
          </a:p>
          <a:p>
            <a:pPr lvl="1"/>
            <a:r>
              <a:rPr lang="en-US" smtClean="0"/>
              <a:t>Good idea in general to identify potential problems before investing too much effort in detail.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Basic system commands</a:t>
            </a:r>
          </a:p>
        </p:txBody>
      </p:sp>
      <p:graphicFrame>
        <p:nvGraphicFramePr>
          <p:cNvPr id="2050" name="Object 0"/>
          <p:cNvGraphicFramePr>
            <a:graphicFrameLocks noChangeAspect="1"/>
          </p:cNvGraphicFramePr>
          <p:nvPr>
            <p:ph type="tbl" idx="1"/>
          </p:nvPr>
        </p:nvGraphicFramePr>
        <p:xfrm>
          <a:off x="457200" y="1920875"/>
          <a:ext cx="8178800" cy="4100513"/>
        </p:xfrm>
        <a:graphic>
          <a:graphicData uri="http://schemas.openxmlformats.org/presentationml/2006/ole">
            <p:oleObj spid="_x0000_s2050" name="Document" r:id="rId3" imgW="8319240" imgH="4172040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Typical control sequence</a:t>
            </a:r>
          </a:p>
        </p:txBody>
      </p:sp>
      <p:sp>
        <p:nvSpPr>
          <p:cNvPr id="15365" name="Rectangle 4"/>
          <p:cNvSpPr>
            <a:spLocks noChangeArrowheads="1"/>
          </p:cNvSpPr>
          <p:nvPr/>
        </p:nvSpPr>
        <p:spPr bwMode="auto">
          <a:xfrm>
            <a:off x="1828800" y="1828800"/>
            <a:ext cx="16002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:</a:t>
            </a:r>
            <a:r>
              <a:rPr lang="en-US" u="sng"/>
              <a:t>console</a:t>
            </a:r>
            <a:endParaRPr lang="en-US"/>
          </a:p>
        </p:txBody>
      </p:sp>
      <p:sp>
        <p:nvSpPr>
          <p:cNvPr id="15366" name="Rectangle 5"/>
          <p:cNvSpPr>
            <a:spLocks noChangeArrowheads="1"/>
          </p:cNvSpPr>
          <p:nvPr/>
        </p:nvSpPr>
        <p:spPr bwMode="auto">
          <a:xfrm>
            <a:off x="5562600" y="1828800"/>
            <a:ext cx="16002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:</a:t>
            </a:r>
            <a:r>
              <a:rPr lang="en-US" u="sng"/>
              <a:t>train_rcvr</a:t>
            </a:r>
            <a:endParaRPr lang="en-US"/>
          </a:p>
        </p:txBody>
      </p:sp>
      <p:sp>
        <p:nvSpPr>
          <p:cNvPr id="15367" name="Line 6"/>
          <p:cNvSpPr>
            <a:spLocks noChangeShapeType="1"/>
          </p:cNvSpPr>
          <p:nvPr/>
        </p:nvSpPr>
        <p:spPr bwMode="auto">
          <a:xfrm>
            <a:off x="2590800" y="2362200"/>
            <a:ext cx="0" cy="3505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8" name="Line 7"/>
          <p:cNvSpPr>
            <a:spLocks noChangeShapeType="1"/>
          </p:cNvSpPr>
          <p:nvPr/>
        </p:nvSpPr>
        <p:spPr bwMode="auto">
          <a:xfrm>
            <a:off x="6400800" y="2362200"/>
            <a:ext cx="0" cy="3505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9" name="Rectangle 8"/>
          <p:cNvSpPr>
            <a:spLocks noChangeArrowheads="1"/>
          </p:cNvSpPr>
          <p:nvPr/>
        </p:nvSpPr>
        <p:spPr bwMode="auto">
          <a:xfrm>
            <a:off x="2438400" y="2362200"/>
            <a:ext cx="304800" cy="3352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0" name="Rectangle 9"/>
          <p:cNvSpPr>
            <a:spLocks noChangeArrowheads="1"/>
          </p:cNvSpPr>
          <p:nvPr/>
        </p:nvSpPr>
        <p:spPr bwMode="auto">
          <a:xfrm>
            <a:off x="6248400" y="2362200"/>
            <a:ext cx="304800" cy="3352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1" name="Text Box 10"/>
          <p:cNvSpPr txBox="1">
            <a:spLocks noChangeArrowheads="1"/>
          </p:cNvSpPr>
          <p:nvPr/>
        </p:nvSpPr>
        <p:spPr bwMode="auto">
          <a:xfrm>
            <a:off x="3733800" y="2057400"/>
            <a:ext cx="1400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set-inertia</a:t>
            </a:r>
          </a:p>
        </p:txBody>
      </p:sp>
      <p:sp>
        <p:nvSpPr>
          <p:cNvPr id="15372" name="Text Box 11"/>
          <p:cNvSpPr txBox="1">
            <a:spLocks noChangeArrowheads="1"/>
          </p:cNvSpPr>
          <p:nvPr/>
        </p:nvSpPr>
        <p:spPr bwMode="auto">
          <a:xfrm>
            <a:off x="3733800" y="2438400"/>
            <a:ext cx="1317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set-speed</a:t>
            </a:r>
          </a:p>
        </p:txBody>
      </p:sp>
      <p:sp>
        <p:nvSpPr>
          <p:cNvPr id="15373" name="Text Box 12"/>
          <p:cNvSpPr txBox="1">
            <a:spLocks noChangeArrowheads="1"/>
          </p:cNvSpPr>
          <p:nvPr/>
        </p:nvSpPr>
        <p:spPr bwMode="auto">
          <a:xfrm>
            <a:off x="3733800" y="3429000"/>
            <a:ext cx="1317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set-speed</a:t>
            </a:r>
          </a:p>
        </p:txBody>
      </p:sp>
      <p:sp>
        <p:nvSpPr>
          <p:cNvPr id="15374" name="Text Box 13"/>
          <p:cNvSpPr txBox="1">
            <a:spLocks noChangeArrowheads="1"/>
          </p:cNvSpPr>
          <p:nvPr/>
        </p:nvSpPr>
        <p:spPr bwMode="auto">
          <a:xfrm>
            <a:off x="3810000" y="4876800"/>
            <a:ext cx="1317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set-speed</a:t>
            </a:r>
          </a:p>
        </p:txBody>
      </p:sp>
      <p:sp>
        <p:nvSpPr>
          <p:cNvPr id="15375" name="Text Box 14"/>
          <p:cNvSpPr txBox="1">
            <a:spLocks noChangeArrowheads="1"/>
          </p:cNvSpPr>
          <p:nvPr/>
        </p:nvSpPr>
        <p:spPr bwMode="auto">
          <a:xfrm>
            <a:off x="4114800" y="4038600"/>
            <a:ext cx="827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estop</a:t>
            </a:r>
          </a:p>
        </p:txBody>
      </p:sp>
      <p:sp>
        <p:nvSpPr>
          <p:cNvPr id="15376" name="Line 15"/>
          <p:cNvSpPr>
            <a:spLocks noChangeShapeType="1"/>
          </p:cNvSpPr>
          <p:nvPr/>
        </p:nvSpPr>
        <p:spPr bwMode="auto">
          <a:xfrm>
            <a:off x="2743200" y="2514600"/>
            <a:ext cx="3505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7" name="Line 16"/>
          <p:cNvSpPr>
            <a:spLocks noChangeShapeType="1"/>
          </p:cNvSpPr>
          <p:nvPr/>
        </p:nvSpPr>
        <p:spPr bwMode="auto">
          <a:xfrm>
            <a:off x="2743200" y="2895600"/>
            <a:ext cx="3505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8" name="Line 17"/>
          <p:cNvSpPr>
            <a:spLocks noChangeShapeType="1"/>
          </p:cNvSpPr>
          <p:nvPr/>
        </p:nvSpPr>
        <p:spPr bwMode="auto">
          <a:xfrm>
            <a:off x="2743200" y="3962400"/>
            <a:ext cx="3505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9" name="Line 18"/>
          <p:cNvSpPr>
            <a:spLocks noChangeShapeType="1"/>
          </p:cNvSpPr>
          <p:nvPr/>
        </p:nvSpPr>
        <p:spPr bwMode="auto">
          <a:xfrm>
            <a:off x="2743200" y="4572000"/>
            <a:ext cx="3505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0" name="Line 19"/>
          <p:cNvSpPr>
            <a:spLocks noChangeShapeType="1"/>
          </p:cNvSpPr>
          <p:nvPr/>
        </p:nvSpPr>
        <p:spPr bwMode="auto">
          <a:xfrm>
            <a:off x="2743200" y="5410200"/>
            <a:ext cx="3505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Message classes</a:t>
            </a:r>
          </a:p>
        </p:txBody>
      </p:sp>
      <p:sp>
        <p:nvSpPr>
          <p:cNvPr id="16389" name="Rectangle 4"/>
          <p:cNvSpPr>
            <a:spLocks noChangeArrowheads="1"/>
          </p:cNvSpPr>
          <p:nvPr/>
        </p:nvSpPr>
        <p:spPr bwMode="auto">
          <a:xfrm>
            <a:off x="3352800" y="1905000"/>
            <a:ext cx="2209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command</a:t>
            </a:r>
          </a:p>
        </p:txBody>
      </p:sp>
      <p:sp>
        <p:nvSpPr>
          <p:cNvPr id="16390" name="Rectangle 5"/>
          <p:cNvSpPr>
            <a:spLocks noChangeArrowheads="1"/>
          </p:cNvSpPr>
          <p:nvPr/>
        </p:nvSpPr>
        <p:spPr bwMode="auto">
          <a:xfrm>
            <a:off x="3352800" y="2438400"/>
            <a:ext cx="2209800" cy="4572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1" name="Rectangle 6"/>
          <p:cNvSpPr>
            <a:spLocks noChangeArrowheads="1"/>
          </p:cNvSpPr>
          <p:nvPr/>
        </p:nvSpPr>
        <p:spPr bwMode="auto">
          <a:xfrm>
            <a:off x="3429000" y="4114800"/>
            <a:ext cx="2209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set-inertia</a:t>
            </a:r>
          </a:p>
        </p:txBody>
      </p:sp>
      <p:sp>
        <p:nvSpPr>
          <p:cNvPr id="16392" name="Rectangle 7"/>
          <p:cNvSpPr>
            <a:spLocks noChangeArrowheads="1"/>
          </p:cNvSpPr>
          <p:nvPr/>
        </p:nvSpPr>
        <p:spPr bwMode="auto">
          <a:xfrm>
            <a:off x="3429000" y="4648200"/>
            <a:ext cx="2209800" cy="8382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value: unsigned-</a:t>
            </a:r>
          </a:p>
          <a:p>
            <a:r>
              <a:rPr lang="en-US"/>
              <a:t>	integer</a:t>
            </a:r>
          </a:p>
        </p:txBody>
      </p:sp>
      <p:sp>
        <p:nvSpPr>
          <p:cNvPr id="16393" name="Rectangle 8"/>
          <p:cNvSpPr>
            <a:spLocks noChangeArrowheads="1"/>
          </p:cNvSpPr>
          <p:nvPr/>
        </p:nvSpPr>
        <p:spPr bwMode="auto">
          <a:xfrm>
            <a:off x="609600" y="4114800"/>
            <a:ext cx="2209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set-speed</a:t>
            </a:r>
          </a:p>
        </p:txBody>
      </p:sp>
      <p:sp>
        <p:nvSpPr>
          <p:cNvPr id="16394" name="Rectangle 9"/>
          <p:cNvSpPr>
            <a:spLocks noChangeArrowheads="1"/>
          </p:cNvSpPr>
          <p:nvPr/>
        </p:nvSpPr>
        <p:spPr bwMode="auto">
          <a:xfrm>
            <a:off x="609600" y="4648200"/>
            <a:ext cx="2209800" cy="8382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value: integer</a:t>
            </a:r>
          </a:p>
        </p:txBody>
      </p:sp>
      <p:sp>
        <p:nvSpPr>
          <p:cNvPr id="16395" name="Rectangle 10"/>
          <p:cNvSpPr>
            <a:spLocks noChangeArrowheads="1"/>
          </p:cNvSpPr>
          <p:nvPr/>
        </p:nvSpPr>
        <p:spPr bwMode="auto">
          <a:xfrm>
            <a:off x="6324600" y="4114800"/>
            <a:ext cx="2209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estop</a:t>
            </a:r>
          </a:p>
        </p:txBody>
      </p:sp>
      <p:sp>
        <p:nvSpPr>
          <p:cNvPr id="16396" name="Rectangle 11"/>
          <p:cNvSpPr>
            <a:spLocks noChangeArrowheads="1"/>
          </p:cNvSpPr>
          <p:nvPr/>
        </p:nvSpPr>
        <p:spPr bwMode="auto">
          <a:xfrm>
            <a:off x="6324600" y="4648200"/>
            <a:ext cx="2209800" cy="8382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7" name="AutoShape 12"/>
          <p:cNvSpPr>
            <a:spLocks noChangeArrowheads="1"/>
          </p:cNvSpPr>
          <p:nvPr/>
        </p:nvSpPr>
        <p:spPr bwMode="auto">
          <a:xfrm>
            <a:off x="4267200" y="2895600"/>
            <a:ext cx="304800" cy="3048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8" name="AutoShape 13"/>
          <p:cNvSpPr>
            <a:spLocks noChangeArrowheads="1"/>
          </p:cNvSpPr>
          <p:nvPr/>
        </p:nvSpPr>
        <p:spPr bwMode="auto">
          <a:xfrm rot="1882380">
            <a:off x="3429000" y="2895600"/>
            <a:ext cx="304800" cy="3048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9" name="Line 15"/>
          <p:cNvSpPr>
            <a:spLocks noChangeShapeType="1"/>
          </p:cNvSpPr>
          <p:nvPr/>
        </p:nvSpPr>
        <p:spPr bwMode="auto">
          <a:xfrm flipH="1">
            <a:off x="2667000" y="3124200"/>
            <a:ext cx="8382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>
            <a:off x="4419600" y="32004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>
            <a:off x="5486400" y="3124200"/>
            <a:ext cx="9144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2" name="AutoShape 14"/>
          <p:cNvSpPr>
            <a:spLocks noChangeArrowheads="1"/>
          </p:cNvSpPr>
          <p:nvPr/>
        </p:nvSpPr>
        <p:spPr bwMode="auto">
          <a:xfrm rot="-2190664">
            <a:off x="5257800" y="2895600"/>
            <a:ext cx="304800" cy="3048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Roles of message classes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Implemented message classes derived from message class.</a:t>
            </a:r>
          </a:p>
          <a:p>
            <a:pPr lvl="1"/>
            <a:r>
              <a:rPr lang="en-US" smtClean="0"/>
              <a:t>Attributes and operations will be filled in for detailed specification.</a:t>
            </a:r>
          </a:p>
          <a:p>
            <a:r>
              <a:rPr lang="en-US" smtClean="0"/>
              <a:t>Implemented message classes specify message type by their class.</a:t>
            </a:r>
          </a:p>
          <a:p>
            <a:pPr lvl="1"/>
            <a:r>
              <a:rPr lang="en-US" smtClean="0"/>
              <a:t>May have to add type as parameter to data structure in implementation.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Subsystem collaboration diagram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85950"/>
            <a:ext cx="8178800" cy="108585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mtClean="0"/>
              <a:t>Shows relationship between console and receiver (ignores role of track):</a:t>
            </a:r>
          </a:p>
        </p:txBody>
      </p:sp>
      <p:sp>
        <p:nvSpPr>
          <p:cNvPr id="18438" name="Rectangle 4"/>
          <p:cNvSpPr>
            <a:spLocks noChangeArrowheads="1"/>
          </p:cNvSpPr>
          <p:nvPr/>
        </p:nvSpPr>
        <p:spPr bwMode="auto">
          <a:xfrm>
            <a:off x="2057400" y="3962400"/>
            <a:ext cx="1524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:</a:t>
            </a:r>
            <a:r>
              <a:rPr lang="en-US" u="sng"/>
              <a:t>console</a:t>
            </a:r>
            <a:endParaRPr lang="en-US"/>
          </a:p>
        </p:txBody>
      </p:sp>
      <p:sp>
        <p:nvSpPr>
          <p:cNvPr id="18439" name="Rectangle 5"/>
          <p:cNvSpPr>
            <a:spLocks noChangeArrowheads="1"/>
          </p:cNvSpPr>
          <p:nvPr/>
        </p:nvSpPr>
        <p:spPr bwMode="auto">
          <a:xfrm>
            <a:off x="5410200" y="3962400"/>
            <a:ext cx="1524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:</a:t>
            </a:r>
            <a:r>
              <a:rPr lang="en-US" u="sng"/>
              <a:t>receiver</a:t>
            </a:r>
            <a:endParaRPr lang="en-US"/>
          </a:p>
        </p:txBody>
      </p:sp>
      <p:sp>
        <p:nvSpPr>
          <p:cNvPr id="18440" name="Line 6"/>
          <p:cNvSpPr>
            <a:spLocks noChangeShapeType="1"/>
          </p:cNvSpPr>
          <p:nvPr/>
        </p:nvSpPr>
        <p:spPr bwMode="auto">
          <a:xfrm>
            <a:off x="3581400" y="41910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1" name="Text Box 7"/>
          <p:cNvSpPr txBox="1">
            <a:spLocks noChangeArrowheads="1"/>
          </p:cNvSpPr>
          <p:nvPr/>
        </p:nvSpPr>
        <p:spPr bwMode="auto">
          <a:xfrm>
            <a:off x="3505200" y="3352800"/>
            <a:ext cx="2001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1..n: command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System structure modeling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Some classes define non-computer components.</a:t>
            </a:r>
          </a:p>
          <a:p>
            <a:pPr lvl="1"/>
            <a:r>
              <a:rPr lang="en-US" smtClean="0"/>
              <a:t>Denote by *name.</a:t>
            </a:r>
          </a:p>
          <a:p>
            <a:r>
              <a:rPr lang="en-US" smtClean="0"/>
              <a:t>Choose important systems at this point to show basic relationships.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Major subsystem roles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solidFill>
                  <a:srgbClr val="FF3300"/>
                </a:solidFill>
              </a:rPr>
              <a:t>Console</a:t>
            </a:r>
            <a:r>
              <a:rPr lang="en-US" smtClean="0"/>
              <a:t>:</a:t>
            </a:r>
          </a:p>
          <a:p>
            <a:pPr lvl="1"/>
            <a:r>
              <a:rPr lang="en-US" smtClean="0"/>
              <a:t>read state of front panel;</a:t>
            </a:r>
          </a:p>
          <a:p>
            <a:pPr lvl="1"/>
            <a:r>
              <a:rPr lang="en-US" smtClean="0"/>
              <a:t>format messages;</a:t>
            </a:r>
          </a:p>
          <a:p>
            <a:pPr lvl="1"/>
            <a:r>
              <a:rPr lang="en-US" smtClean="0"/>
              <a:t>transmit messages.</a:t>
            </a:r>
          </a:p>
          <a:p>
            <a:r>
              <a:rPr lang="en-US" smtClean="0">
                <a:solidFill>
                  <a:srgbClr val="FF3300"/>
                </a:solidFill>
              </a:rPr>
              <a:t>Train</a:t>
            </a:r>
            <a:r>
              <a:rPr lang="en-US" smtClean="0"/>
              <a:t>:</a:t>
            </a:r>
          </a:p>
          <a:p>
            <a:pPr lvl="1"/>
            <a:r>
              <a:rPr lang="en-US" smtClean="0"/>
              <a:t>receive message;</a:t>
            </a:r>
          </a:p>
          <a:p>
            <a:pPr lvl="1"/>
            <a:r>
              <a:rPr lang="en-US" smtClean="0"/>
              <a:t>interpret message;</a:t>
            </a:r>
          </a:p>
          <a:p>
            <a:pPr lvl="1"/>
            <a:r>
              <a:rPr lang="en-US" smtClean="0"/>
              <a:t>control the train.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5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5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5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5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5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5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5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5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5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5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85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5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85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85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5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5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47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Console system classes</a:t>
            </a:r>
          </a:p>
        </p:txBody>
      </p:sp>
      <p:sp>
        <p:nvSpPr>
          <p:cNvPr id="21509" name="Rectangle 4"/>
          <p:cNvSpPr>
            <a:spLocks noChangeArrowheads="1"/>
          </p:cNvSpPr>
          <p:nvPr/>
        </p:nvSpPr>
        <p:spPr bwMode="auto">
          <a:xfrm>
            <a:off x="3657600" y="1752600"/>
            <a:ext cx="1828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console</a:t>
            </a:r>
          </a:p>
        </p:txBody>
      </p:sp>
      <p:sp>
        <p:nvSpPr>
          <p:cNvPr id="21510" name="Rectangle 8"/>
          <p:cNvSpPr>
            <a:spLocks noChangeArrowheads="1"/>
          </p:cNvSpPr>
          <p:nvPr/>
        </p:nvSpPr>
        <p:spPr bwMode="auto">
          <a:xfrm>
            <a:off x="3657600" y="2286000"/>
            <a:ext cx="1828800" cy="3810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9"/>
          <p:cNvSpPr>
            <a:spLocks noChangeArrowheads="1"/>
          </p:cNvSpPr>
          <p:nvPr/>
        </p:nvSpPr>
        <p:spPr bwMode="auto">
          <a:xfrm>
            <a:off x="609600" y="3124200"/>
            <a:ext cx="1828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panel</a:t>
            </a:r>
          </a:p>
        </p:txBody>
      </p:sp>
      <p:sp>
        <p:nvSpPr>
          <p:cNvPr id="21512" name="Rectangle 10"/>
          <p:cNvSpPr>
            <a:spLocks noChangeArrowheads="1"/>
          </p:cNvSpPr>
          <p:nvPr/>
        </p:nvSpPr>
        <p:spPr bwMode="auto">
          <a:xfrm>
            <a:off x="609600" y="3657600"/>
            <a:ext cx="1828800" cy="3810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3" name="Rectangle 11"/>
          <p:cNvSpPr>
            <a:spLocks noChangeArrowheads="1"/>
          </p:cNvSpPr>
          <p:nvPr/>
        </p:nvSpPr>
        <p:spPr bwMode="auto">
          <a:xfrm>
            <a:off x="3657600" y="3124200"/>
            <a:ext cx="1828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formatter</a:t>
            </a:r>
          </a:p>
        </p:txBody>
      </p:sp>
      <p:sp>
        <p:nvSpPr>
          <p:cNvPr id="21514" name="Rectangle 12"/>
          <p:cNvSpPr>
            <a:spLocks noChangeArrowheads="1"/>
          </p:cNvSpPr>
          <p:nvPr/>
        </p:nvSpPr>
        <p:spPr bwMode="auto">
          <a:xfrm>
            <a:off x="3657600" y="3657600"/>
            <a:ext cx="1828800" cy="3810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5" name="Rectangle 13"/>
          <p:cNvSpPr>
            <a:spLocks noChangeArrowheads="1"/>
          </p:cNvSpPr>
          <p:nvPr/>
        </p:nvSpPr>
        <p:spPr bwMode="auto">
          <a:xfrm>
            <a:off x="6705600" y="3124200"/>
            <a:ext cx="1828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transmitter</a:t>
            </a:r>
          </a:p>
        </p:txBody>
      </p:sp>
      <p:sp>
        <p:nvSpPr>
          <p:cNvPr id="21516" name="Rectangle 14"/>
          <p:cNvSpPr>
            <a:spLocks noChangeArrowheads="1"/>
          </p:cNvSpPr>
          <p:nvPr/>
        </p:nvSpPr>
        <p:spPr bwMode="auto">
          <a:xfrm>
            <a:off x="6705600" y="3657600"/>
            <a:ext cx="1828800" cy="3810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7" name="Rectangle 15"/>
          <p:cNvSpPr>
            <a:spLocks noChangeArrowheads="1"/>
          </p:cNvSpPr>
          <p:nvPr/>
        </p:nvSpPr>
        <p:spPr bwMode="auto">
          <a:xfrm>
            <a:off x="609600" y="4495800"/>
            <a:ext cx="1828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receiver*</a:t>
            </a:r>
          </a:p>
        </p:txBody>
      </p:sp>
      <p:sp>
        <p:nvSpPr>
          <p:cNvPr id="21518" name="Rectangle 16"/>
          <p:cNvSpPr>
            <a:spLocks noChangeArrowheads="1"/>
          </p:cNvSpPr>
          <p:nvPr/>
        </p:nvSpPr>
        <p:spPr bwMode="auto">
          <a:xfrm>
            <a:off x="609600" y="5029200"/>
            <a:ext cx="1828800" cy="3810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9" name="Rectangle 17"/>
          <p:cNvSpPr>
            <a:spLocks noChangeArrowheads="1"/>
          </p:cNvSpPr>
          <p:nvPr/>
        </p:nvSpPr>
        <p:spPr bwMode="auto">
          <a:xfrm>
            <a:off x="6705600" y="4495800"/>
            <a:ext cx="1828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sender*</a:t>
            </a:r>
          </a:p>
        </p:txBody>
      </p:sp>
      <p:sp>
        <p:nvSpPr>
          <p:cNvPr id="21520" name="Rectangle 18"/>
          <p:cNvSpPr>
            <a:spLocks noChangeArrowheads="1"/>
          </p:cNvSpPr>
          <p:nvPr/>
        </p:nvSpPr>
        <p:spPr bwMode="auto">
          <a:xfrm>
            <a:off x="6705600" y="5029200"/>
            <a:ext cx="1828800" cy="3810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21" name="Line 19"/>
          <p:cNvSpPr>
            <a:spLocks noChangeShapeType="1"/>
          </p:cNvSpPr>
          <p:nvPr/>
        </p:nvSpPr>
        <p:spPr bwMode="auto">
          <a:xfrm flipH="1">
            <a:off x="1676400" y="2362200"/>
            <a:ext cx="1981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22" name="Line 20"/>
          <p:cNvSpPr>
            <a:spLocks noChangeShapeType="1"/>
          </p:cNvSpPr>
          <p:nvPr/>
        </p:nvSpPr>
        <p:spPr bwMode="auto">
          <a:xfrm>
            <a:off x="5486400" y="2362200"/>
            <a:ext cx="2057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23" name="Line 21"/>
          <p:cNvSpPr>
            <a:spLocks noChangeShapeType="1"/>
          </p:cNvSpPr>
          <p:nvPr/>
        </p:nvSpPr>
        <p:spPr bwMode="auto">
          <a:xfrm>
            <a:off x="4572000" y="2667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24" name="Line 22"/>
          <p:cNvSpPr>
            <a:spLocks noChangeShapeType="1"/>
          </p:cNvSpPr>
          <p:nvPr/>
        </p:nvSpPr>
        <p:spPr bwMode="auto">
          <a:xfrm>
            <a:off x="1524000" y="4038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25" name="Line 23"/>
          <p:cNvSpPr>
            <a:spLocks noChangeShapeType="1"/>
          </p:cNvSpPr>
          <p:nvPr/>
        </p:nvSpPr>
        <p:spPr bwMode="auto">
          <a:xfrm>
            <a:off x="7620000" y="4038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26" name="Text Box 24"/>
          <p:cNvSpPr txBox="1">
            <a:spLocks noChangeArrowheads="1"/>
          </p:cNvSpPr>
          <p:nvPr/>
        </p:nvSpPr>
        <p:spPr bwMode="auto">
          <a:xfrm>
            <a:off x="3184525" y="19462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1527" name="Text Box 25"/>
          <p:cNvSpPr txBox="1">
            <a:spLocks noChangeArrowheads="1"/>
          </p:cNvSpPr>
          <p:nvPr/>
        </p:nvSpPr>
        <p:spPr bwMode="auto">
          <a:xfrm>
            <a:off x="1524000" y="2514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1528" name="Text Box 26"/>
          <p:cNvSpPr txBox="1">
            <a:spLocks noChangeArrowheads="1"/>
          </p:cNvSpPr>
          <p:nvPr/>
        </p:nvSpPr>
        <p:spPr bwMode="auto">
          <a:xfrm>
            <a:off x="5638800" y="1981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1529" name="Text Box 27"/>
          <p:cNvSpPr txBox="1">
            <a:spLocks noChangeArrowheads="1"/>
          </p:cNvSpPr>
          <p:nvPr/>
        </p:nvSpPr>
        <p:spPr bwMode="auto">
          <a:xfrm>
            <a:off x="7391400" y="2514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1530" name="Text Box 28"/>
          <p:cNvSpPr txBox="1">
            <a:spLocks noChangeArrowheads="1"/>
          </p:cNvSpPr>
          <p:nvPr/>
        </p:nvSpPr>
        <p:spPr bwMode="auto">
          <a:xfrm>
            <a:off x="4235450" y="2590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1531" name="Text Box 29"/>
          <p:cNvSpPr txBox="1">
            <a:spLocks noChangeArrowheads="1"/>
          </p:cNvSpPr>
          <p:nvPr/>
        </p:nvSpPr>
        <p:spPr bwMode="auto">
          <a:xfrm>
            <a:off x="4572000" y="2743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1532" name="Text Box 30"/>
          <p:cNvSpPr txBox="1">
            <a:spLocks noChangeArrowheads="1"/>
          </p:cNvSpPr>
          <p:nvPr/>
        </p:nvSpPr>
        <p:spPr bwMode="auto">
          <a:xfrm>
            <a:off x="1143000" y="39624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1533" name="Text Box 31"/>
          <p:cNvSpPr txBox="1">
            <a:spLocks noChangeArrowheads="1"/>
          </p:cNvSpPr>
          <p:nvPr/>
        </p:nvSpPr>
        <p:spPr bwMode="auto">
          <a:xfrm>
            <a:off x="1600200" y="4114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1534" name="Text Box 32"/>
          <p:cNvSpPr txBox="1">
            <a:spLocks noChangeArrowheads="1"/>
          </p:cNvSpPr>
          <p:nvPr/>
        </p:nvSpPr>
        <p:spPr bwMode="auto">
          <a:xfrm>
            <a:off x="7239000" y="39624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1535" name="Text Box 33"/>
          <p:cNvSpPr txBox="1">
            <a:spLocks noChangeArrowheads="1"/>
          </p:cNvSpPr>
          <p:nvPr/>
        </p:nvSpPr>
        <p:spPr bwMode="auto">
          <a:xfrm>
            <a:off x="7620000" y="4114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Purposes of example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Follow a design through several levels of abstraction.</a:t>
            </a:r>
          </a:p>
          <a:p>
            <a:r>
              <a:rPr lang="en-US" smtClean="0"/>
              <a:t>Gain experience with UML.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Console class roles</a:t>
            </a:r>
          </a:p>
        </p:txBody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solidFill>
                  <a:srgbClr val="FF3300"/>
                </a:solidFill>
              </a:rPr>
              <a:t>panel</a:t>
            </a:r>
            <a:r>
              <a:rPr lang="en-US" smtClean="0"/>
              <a:t>: describes analog knobs and interface hardware.</a:t>
            </a:r>
          </a:p>
          <a:p>
            <a:r>
              <a:rPr lang="en-US" smtClean="0">
                <a:solidFill>
                  <a:srgbClr val="FF3300"/>
                </a:solidFill>
              </a:rPr>
              <a:t>formatter</a:t>
            </a:r>
            <a:r>
              <a:rPr lang="en-US" smtClean="0"/>
              <a:t>: turns knob settings into bit streams.</a:t>
            </a:r>
          </a:p>
          <a:p>
            <a:r>
              <a:rPr lang="en-US" smtClean="0">
                <a:solidFill>
                  <a:srgbClr val="FF3300"/>
                </a:solidFill>
              </a:rPr>
              <a:t>transmitter</a:t>
            </a:r>
            <a:r>
              <a:rPr lang="en-US" smtClean="0"/>
              <a:t>: sends data on track.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8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8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8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8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8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8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419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Train system classes</a:t>
            </a:r>
          </a:p>
        </p:txBody>
      </p:sp>
      <p:sp>
        <p:nvSpPr>
          <p:cNvPr id="23557" name="Rectangle 4"/>
          <p:cNvSpPr>
            <a:spLocks noChangeArrowheads="1"/>
          </p:cNvSpPr>
          <p:nvPr/>
        </p:nvSpPr>
        <p:spPr bwMode="auto">
          <a:xfrm>
            <a:off x="3657600" y="1752600"/>
            <a:ext cx="1828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train set</a:t>
            </a:r>
          </a:p>
        </p:txBody>
      </p:sp>
      <p:sp>
        <p:nvSpPr>
          <p:cNvPr id="23558" name="Rectangle 5"/>
          <p:cNvSpPr>
            <a:spLocks noChangeArrowheads="1"/>
          </p:cNvSpPr>
          <p:nvPr/>
        </p:nvSpPr>
        <p:spPr bwMode="auto">
          <a:xfrm>
            <a:off x="3657600" y="2286000"/>
            <a:ext cx="1828800" cy="3810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59" name="Rectangle 6"/>
          <p:cNvSpPr>
            <a:spLocks noChangeArrowheads="1"/>
          </p:cNvSpPr>
          <p:nvPr/>
        </p:nvSpPr>
        <p:spPr bwMode="auto">
          <a:xfrm>
            <a:off x="3657600" y="3048000"/>
            <a:ext cx="1828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train</a:t>
            </a:r>
          </a:p>
        </p:txBody>
      </p:sp>
      <p:sp>
        <p:nvSpPr>
          <p:cNvPr id="23560" name="Rectangle 7"/>
          <p:cNvSpPr>
            <a:spLocks noChangeArrowheads="1"/>
          </p:cNvSpPr>
          <p:nvPr/>
        </p:nvSpPr>
        <p:spPr bwMode="auto">
          <a:xfrm>
            <a:off x="3657600" y="3581400"/>
            <a:ext cx="1828800" cy="3810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1" name="Rectangle 8"/>
          <p:cNvSpPr>
            <a:spLocks noChangeArrowheads="1"/>
          </p:cNvSpPr>
          <p:nvPr/>
        </p:nvSpPr>
        <p:spPr bwMode="auto">
          <a:xfrm>
            <a:off x="381000" y="3505200"/>
            <a:ext cx="1828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receiver</a:t>
            </a:r>
          </a:p>
        </p:txBody>
      </p:sp>
      <p:sp>
        <p:nvSpPr>
          <p:cNvPr id="23562" name="Rectangle 9"/>
          <p:cNvSpPr>
            <a:spLocks noChangeArrowheads="1"/>
          </p:cNvSpPr>
          <p:nvPr/>
        </p:nvSpPr>
        <p:spPr bwMode="auto">
          <a:xfrm>
            <a:off x="381000" y="4038600"/>
            <a:ext cx="1828800" cy="3810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3" name="Rectangle 10"/>
          <p:cNvSpPr>
            <a:spLocks noChangeArrowheads="1"/>
          </p:cNvSpPr>
          <p:nvPr/>
        </p:nvSpPr>
        <p:spPr bwMode="auto">
          <a:xfrm>
            <a:off x="3657600" y="4267200"/>
            <a:ext cx="1828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controller</a:t>
            </a:r>
          </a:p>
        </p:txBody>
      </p:sp>
      <p:sp>
        <p:nvSpPr>
          <p:cNvPr id="23564" name="Rectangle 11"/>
          <p:cNvSpPr>
            <a:spLocks noChangeArrowheads="1"/>
          </p:cNvSpPr>
          <p:nvPr/>
        </p:nvSpPr>
        <p:spPr bwMode="auto">
          <a:xfrm>
            <a:off x="3657600" y="4800600"/>
            <a:ext cx="1828800" cy="3810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5" name="Rectangle 12"/>
          <p:cNvSpPr>
            <a:spLocks noChangeArrowheads="1"/>
          </p:cNvSpPr>
          <p:nvPr/>
        </p:nvSpPr>
        <p:spPr bwMode="auto">
          <a:xfrm>
            <a:off x="6781800" y="3276600"/>
            <a:ext cx="1828800" cy="762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motor</a:t>
            </a:r>
          </a:p>
          <a:p>
            <a:r>
              <a:rPr lang="en-US"/>
              <a:t>interface</a:t>
            </a:r>
          </a:p>
        </p:txBody>
      </p:sp>
      <p:sp>
        <p:nvSpPr>
          <p:cNvPr id="23566" name="Rectangle 13"/>
          <p:cNvSpPr>
            <a:spLocks noChangeArrowheads="1"/>
          </p:cNvSpPr>
          <p:nvPr/>
        </p:nvSpPr>
        <p:spPr bwMode="auto">
          <a:xfrm>
            <a:off x="6781800" y="4038600"/>
            <a:ext cx="1828800" cy="3810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7" name="Rectangle 14"/>
          <p:cNvSpPr>
            <a:spLocks noChangeArrowheads="1"/>
          </p:cNvSpPr>
          <p:nvPr/>
        </p:nvSpPr>
        <p:spPr bwMode="auto">
          <a:xfrm>
            <a:off x="381000" y="4800600"/>
            <a:ext cx="1828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detector*</a:t>
            </a:r>
          </a:p>
        </p:txBody>
      </p:sp>
      <p:sp>
        <p:nvSpPr>
          <p:cNvPr id="23568" name="Rectangle 15"/>
          <p:cNvSpPr>
            <a:spLocks noChangeArrowheads="1"/>
          </p:cNvSpPr>
          <p:nvPr/>
        </p:nvSpPr>
        <p:spPr bwMode="auto">
          <a:xfrm>
            <a:off x="381000" y="5334000"/>
            <a:ext cx="1828800" cy="3810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9" name="Rectangle 16"/>
          <p:cNvSpPr>
            <a:spLocks noChangeArrowheads="1"/>
          </p:cNvSpPr>
          <p:nvPr/>
        </p:nvSpPr>
        <p:spPr bwMode="auto">
          <a:xfrm>
            <a:off x="6781800" y="4800600"/>
            <a:ext cx="1828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pulser*</a:t>
            </a:r>
          </a:p>
        </p:txBody>
      </p:sp>
      <p:sp>
        <p:nvSpPr>
          <p:cNvPr id="23570" name="Rectangle 17"/>
          <p:cNvSpPr>
            <a:spLocks noChangeArrowheads="1"/>
          </p:cNvSpPr>
          <p:nvPr/>
        </p:nvSpPr>
        <p:spPr bwMode="auto">
          <a:xfrm>
            <a:off x="6781800" y="5334000"/>
            <a:ext cx="1828800" cy="3810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71" name="Line 18"/>
          <p:cNvSpPr>
            <a:spLocks noChangeShapeType="1"/>
          </p:cNvSpPr>
          <p:nvPr/>
        </p:nvSpPr>
        <p:spPr bwMode="auto">
          <a:xfrm>
            <a:off x="4572000" y="2667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72" name="Line 19"/>
          <p:cNvSpPr>
            <a:spLocks noChangeShapeType="1"/>
          </p:cNvSpPr>
          <p:nvPr/>
        </p:nvSpPr>
        <p:spPr bwMode="auto">
          <a:xfrm flipH="1">
            <a:off x="2209800" y="3276600"/>
            <a:ext cx="1447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73" name="Line 20"/>
          <p:cNvSpPr>
            <a:spLocks noChangeShapeType="1"/>
          </p:cNvSpPr>
          <p:nvPr/>
        </p:nvSpPr>
        <p:spPr bwMode="auto">
          <a:xfrm>
            <a:off x="5486400" y="3276600"/>
            <a:ext cx="1295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74" name="Line 21"/>
          <p:cNvSpPr>
            <a:spLocks noChangeShapeType="1"/>
          </p:cNvSpPr>
          <p:nvPr/>
        </p:nvSpPr>
        <p:spPr bwMode="auto">
          <a:xfrm>
            <a:off x="4572000" y="3962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75" name="Line 22"/>
          <p:cNvSpPr>
            <a:spLocks noChangeShapeType="1"/>
          </p:cNvSpPr>
          <p:nvPr/>
        </p:nvSpPr>
        <p:spPr bwMode="auto">
          <a:xfrm>
            <a:off x="1295400" y="4419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76" name="Line 23"/>
          <p:cNvSpPr>
            <a:spLocks noChangeShapeType="1"/>
          </p:cNvSpPr>
          <p:nvPr/>
        </p:nvSpPr>
        <p:spPr bwMode="auto">
          <a:xfrm>
            <a:off x="7696200" y="4419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77" name="Text Box 24"/>
          <p:cNvSpPr txBox="1">
            <a:spLocks noChangeArrowheads="1"/>
          </p:cNvSpPr>
          <p:nvPr/>
        </p:nvSpPr>
        <p:spPr bwMode="auto">
          <a:xfrm>
            <a:off x="4235450" y="2514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3578" name="Text Box 25"/>
          <p:cNvSpPr txBox="1">
            <a:spLocks noChangeArrowheads="1"/>
          </p:cNvSpPr>
          <p:nvPr/>
        </p:nvSpPr>
        <p:spPr bwMode="auto">
          <a:xfrm>
            <a:off x="4572000" y="2667000"/>
            <a:ext cx="573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1..t</a:t>
            </a:r>
          </a:p>
        </p:txBody>
      </p:sp>
      <p:sp>
        <p:nvSpPr>
          <p:cNvPr id="23579" name="Text Box 26"/>
          <p:cNvSpPr txBox="1">
            <a:spLocks noChangeArrowheads="1"/>
          </p:cNvSpPr>
          <p:nvPr/>
        </p:nvSpPr>
        <p:spPr bwMode="auto">
          <a:xfrm>
            <a:off x="5562600" y="28194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3580" name="Text Box 27"/>
          <p:cNvSpPr txBox="1">
            <a:spLocks noChangeArrowheads="1"/>
          </p:cNvSpPr>
          <p:nvPr/>
        </p:nvSpPr>
        <p:spPr bwMode="auto">
          <a:xfrm>
            <a:off x="6400800" y="3276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3581" name="Text Box 28"/>
          <p:cNvSpPr txBox="1">
            <a:spLocks noChangeArrowheads="1"/>
          </p:cNvSpPr>
          <p:nvPr/>
        </p:nvSpPr>
        <p:spPr bwMode="auto">
          <a:xfrm>
            <a:off x="7315200" y="4267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3582" name="Text Box 29"/>
          <p:cNvSpPr txBox="1">
            <a:spLocks noChangeArrowheads="1"/>
          </p:cNvSpPr>
          <p:nvPr/>
        </p:nvSpPr>
        <p:spPr bwMode="auto">
          <a:xfrm>
            <a:off x="7696200" y="4419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3583" name="Text Box 30"/>
          <p:cNvSpPr txBox="1">
            <a:spLocks noChangeArrowheads="1"/>
          </p:cNvSpPr>
          <p:nvPr/>
        </p:nvSpPr>
        <p:spPr bwMode="auto">
          <a:xfrm>
            <a:off x="4235450" y="38100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3584" name="Text Box 31"/>
          <p:cNvSpPr txBox="1">
            <a:spLocks noChangeArrowheads="1"/>
          </p:cNvSpPr>
          <p:nvPr/>
        </p:nvSpPr>
        <p:spPr bwMode="auto">
          <a:xfrm>
            <a:off x="4572000" y="3886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3585" name="Text Box 32"/>
          <p:cNvSpPr txBox="1">
            <a:spLocks noChangeArrowheads="1"/>
          </p:cNvSpPr>
          <p:nvPr/>
        </p:nvSpPr>
        <p:spPr bwMode="auto">
          <a:xfrm>
            <a:off x="3276600" y="2895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3586" name="Text Box 33"/>
          <p:cNvSpPr txBox="1">
            <a:spLocks noChangeArrowheads="1"/>
          </p:cNvSpPr>
          <p:nvPr/>
        </p:nvSpPr>
        <p:spPr bwMode="auto">
          <a:xfrm>
            <a:off x="2209800" y="3352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3587" name="Text Box 34"/>
          <p:cNvSpPr txBox="1">
            <a:spLocks noChangeArrowheads="1"/>
          </p:cNvSpPr>
          <p:nvPr/>
        </p:nvSpPr>
        <p:spPr bwMode="auto">
          <a:xfrm>
            <a:off x="914400" y="4267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3588" name="Text Box 35"/>
          <p:cNvSpPr txBox="1">
            <a:spLocks noChangeArrowheads="1"/>
          </p:cNvSpPr>
          <p:nvPr/>
        </p:nvSpPr>
        <p:spPr bwMode="auto">
          <a:xfrm>
            <a:off x="1371600" y="4419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Train class roles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solidFill>
                  <a:srgbClr val="FF3300"/>
                </a:solidFill>
              </a:rPr>
              <a:t>receiver</a:t>
            </a:r>
            <a:r>
              <a:rPr lang="en-US" smtClean="0"/>
              <a:t>: digitizes signal from track.</a:t>
            </a:r>
          </a:p>
          <a:p>
            <a:r>
              <a:rPr lang="en-US" smtClean="0">
                <a:solidFill>
                  <a:srgbClr val="FF3300"/>
                </a:solidFill>
              </a:rPr>
              <a:t>controller</a:t>
            </a:r>
            <a:r>
              <a:rPr lang="en-US" smtClean="0"/>
              <a:t>: interprets received commands and makes control decisions.</a:t>
            </a:r>
          </a:p>
          <a:p>
            <a:r>
              <a:rPr lang="en-US" smtClean="0">
                <a:solidFill>
                  <a:srgbClr val="FF3300"/>
                </a:solidFill>
              </a:rPr>
              <a:t>motor interface</a:t>
            </a:r>
            <a:r>
              <a:rPr lang="en-US" smtClean="0"/>
              <a:t>: generates signals required by motor.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Detailed specification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We can now fill in the details of the conceptual specification:</a:t>
            </a:r>
          </a:p>
          <a:p>
            <a:pPr lvl="1"/>
            <a:r>
              <a:rPr lang="en-US" smtClean="0"/>
              <a:t>more classes;</a:t>
            </a:r>
          </a:p>
          <a:p>
            <a:pPr lvl="1"/>
            <a:r>
              <a:rPr lang="en-US" smtClean="0"/>
              <a:t>behaviors.</a:t>
            </a:r>
          </a:p>
          <a:p>
            <a:r>
              <a:rPr lang="en-US" smtClean="0"/>
              <a:t>Sketching out the spec first helps us understand the basic relationships in the system.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Train speed control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85950"/>
            <a:ext cx="8178800" cy="1238250"/>
          </a:xfrm>
        </p:spPr>
        <p:txBody>
          <a:bodyPr/>
          <a:lstStyle/>
          <a:p>
            <a:r>
              <a:rPr lang="en-US" smtClean="0"/>
              <a:t>Motor controlled by pulse width modulation:</a:t>
            </a:r>
          </a:p>
        </p:txBody>
      </p:sp>
      <p:grpSp>
        <p:nvGrpSpPr>
          <p:cNvPr id="26630" name="Group 6"/>
          <p:cNvGrpSpPr>
            <a:grpSpLocks/>
          </p:cNvGrpSpPr>
          <p:nvPr/>
        </p:nvGrpSpPr>
        <p:grpSpPr bwMode="auto">
          <a:xfrm rot="-5400000">
            <a:off x="5943600" y="3505200"/>
            <a:ext cx="762000" cy="1828800"/>
            <a:chOff x="1824" y="2352"/>
            <a:chExt cx="480" cy="1152"/>
          </a:xfrm>
        </p:grpSpPr>
        <p:sp>
          <p:nvSpPr>
            <p:cNvPr id="26641" name="AutoShape 4"/>
            <p:cNvSpPr>
              <a:spLocks noChangeArrowheads="1"/>
            </p:cNvSpPr>
            <p:nvPr/>
          </p:nvSpPr>
          <p:spPr bwMode="auto">
            <a:xfrm>
              <a:off x="1824" y="2448"/>
              <a:ext cx="480" cy="1056"/>
            </a:xfrm>
            <a:prstGeom prst="can">
              <a:avLst>
                <a:gd name="adj" fmla="val 55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2" name="AutoShape 5"/>
            <p:cNvSpPr>
              <a:spLocks noChangeArrowheads="1"/>
            </p:cNvSpPr>
            <p:nvPr/>
          </p:nvSpPr>
          <p:spPr bwMode="auto">
            <a:xfrm>
              <a:off x="2016" y="2352"/>
              <a:ext cx="96" cy="288"/>
            </a:xfrm>
            <a:prstGeom prst="can">
              <a:avLst>
                <a:gd name="adj" fmla="val 75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26631" name="AutoShape 7"/>
          <p:cNvCxnSpPr>
            <a:cxnSpLocks noChangeShapeType="1"/>
            <a:stCxn id="26641" idx="4"/>
          </p:cNvCxnSpPr>
          <p:nvPr/>
        </p:nvCxnSpPr>
        <p:spPr bwMode="auto">
          <a:xfrm rot="5400000" flipH="1">
            <a:off x="4991100" y="2628900"/>
            <a:ext cx="225425" cy="2587625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26632" name="AutoShape 8"/>
          <p:cNvCxnSpPr>
            <a:cxnSpLocks noChangeShapeType="1"/>
            <a:stCxn id="26641" idx="2"/>
          </p:cNvCxnSpPr>
          <p:nvPr/>
        </p:nvCxnSpPr>
        <p:spPr bwMode="auto">
          <a:xfrm rot="5400000">
            <a:off x="4949825" y="3581400"/>
            <a:ext cx="231775" cy="2663825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3886200" y="4191000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V</a:t>
            </a: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3886200" y="3733800"/>
            <a:ext cx="35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+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3886200" y="4572000"/>
            <a:ext cx="285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-</a:t>
            </a:r>
          </a:p>
        </p:txBody>
      </p:sp>
      <p:sp>
        <p:nvSpPr>
          <p:cNvPr id="26636" name="Line 12"/>
          <p:cNvSpPr>
            <a:spLocks noChangeShapeType="1"/>
          </p:cNvSpPr>
          <p:nvPr/>
        </p:nvSpPr>
        <p:spPr bwMode="auto">
          <a:xfrm>
            <a:off x="1676400" y="48006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7" name="Rectangle 13"/>
          <p:cNvSpPr>
            <a:spLocks noChangeArrowheads="1"/>
          </p:cNvSpPr>
          <p:nvPr/>
        </p:nvSpPr>
        <p:spPr bwMode="auto">
          <a:xfrm>
            <a:off x="1828800" y="4419600"/>
            <a:ext cx="457200" cy="381000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8" name="Rectangle 14"/>
          <p:cNvSpPr>
            <a:spLocks noChangeArrowheads="1"/>
          </p:cNvSpPr>
          <p:nvPr/>
        </p:nvSpPr>
        <p:spPr bwMode="auto">
          <a:xfrm>
            <a:off x="2895600" y="4419600"/>
            <a:ext cx="457200" cy="381000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9" name="Line 15"/>
          <p:cNvSpPr>
            <a:spLocks noChangeShapeType="1"/>
          </p:cNvSpPr>
          <p:nvPr/>
        </p:nvSpPr>
        <p:spPr bwMode="auto">
          <a:xfrm>
            <a:off x="1828800" y="42672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2057400" y="3505200"/>
            <a:ext cx="7191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/>
              <a:t>duty</a:t>
            </a:r>
          </a:p>
          <a:p>
            <a:pPr algn="ctr"/>
            <a:r>
              <a:rPr lang="en-US" sz="2000"/>
              <a:t>cycle</a:t>
            </a:r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Console physical object classes</a:t>
            </a:r>
          </a:p>
        </p:txBody>
      </p:sp>
      <p:sp>
        <p:nvSpPr>
          <p:cNvPr id="27653" name="Rectangle 4"/>
          <p:cNvSpPr>
            <a:spLocks noChangeArrowheads="1"/>
          </p:cNvSpPr>
          <p:nvPr/>
        </p:nvSpPr>
        <p:spPr bwMode="auto">
          <a:xfrm>
            <a:off x="457200" y="1828800"/>
            <a:ext cx="32766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knobs*</a:t>
            </a:r>
          </a:p>
        </p:txBody>
      </p:sp>
      <p:sp>
        <p:nvSpPr>
          <p:cNvPr id="27654" name="Rectangle 5"/>
          <p:cNvSpPr>
            <a:spLocks noChangeArrowheads="1"/>
          </p:cNvSpPr>
          <p:nvPr/>
        </p:nvSpPr>
        <p:spPr bwMode="auto">
          <a:xfrm>
            <a:off x="457200" y="2362200"/>
            <a:ext cx="3276600" cy="18288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train-knob: integer</a:t>
            </a:r>
          </a:p>
          <a:p>
            <a:r>
              <a:rPr lang="en-US"/>
              <a:t>speed-knob: integer</a:t>
            </a:r>
          </a:p>
          <a:p>
            <a:r>
              <a:rPr lang="en-US"/>
              <a:t>inertia-knob: unsigned-</a:t>
            </a:r>
          </a:p>
          <a:p>
            <a:r>
              <a:rPr lang="en-US"/>
              <a:t>		integer</a:t>
            </a:r>
          </a:p>
          <a:p>
            <a:r>
              <a:rPr lang="en-US"/>
              <a:t>emergency-stop: boolean</a:t>
            </a:r>
          </a:p>
        </p:txBody>
      </p:sp>
      <p:sp>
        <p:nvSpPr>
          <p:cNvPr id="27655" name="Rectangle 6"/>
          <p:cNvSpPr>
            <a:spLocks noChangeArrowheads="1"/>
          </p:cNvSpPr>
          <p:nvPr/>
        </p:nvSpPr>
        <p:spPr bwMode="auto">
          <a:xfrm>
            <a:off x="457200" y="4191000"/>
            <a:ext cx="3276600" cy="8382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  <a:p>
            <a:endParaRPr lang="en-US"/>
          </a:p>
        </p:txBody>
      </p:sp>
      <p:sp>
        <p:nvSpPr>
          <p:cNvPr id="27656" name="Rectangle 7"/>
          <p:cNvSpPr>
            <a:spLocks noChangeArrowheads="1"/>
          </p:cNvSpPr>
          <p:nvPr/>
        </p:nvSpPr>
        <p:spPr bwMode="auto">
          <a:xfrm>
            <a:off x="4038600" y="1828800"/>
            <a:ext cx="32766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pulser*</a:t>
            </a:r>
          </a:p>
        </p:txBody>
      </p:sp>
      <p:sp>
        <p:nvSpPr>
          <p:cNvPr id="27657" name="Rectangle 8"/>
          <p:cNvSpPr>
            <a:spLocks noChangeArrowheads="1"/>
          </p:cNvSpPr>
          <p:nvPr/>
        </p:nvSpPr>
        <p:spPr bwMode="auto">
          <a:xfrm>
            <a:off x="4038600" y="2362200"/>
            <a:ext cx="3276600" cy="12954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pulse-width: unsigned-</a:t>
            </a:r>
          </a:p>
          <a:p>
            <a:r>
              <a:rPr lang="en-US"/>
              <a:t>		integer</a:t>
            </a:r>
          </a:p>
          <a:p>
            <a:r>
              <a:rPr lang="en-US"/>
              <a:t>direction: boolean</a:t>
            </a:r>
          </a:p>
        </p:txBody>
      </p:sp>
      <p:sp>
        <p:nvSpPr>
          <p:cNvPr id="27658" name="Rectangle 9"/>
          <p:cNvSpPr>
            <a:spLocks noChangeArrowheads="1"/>
          </p:cNvSpPr>
          <p:nvPr/>
        </p:nvSpPr>
        <p:spPr bwMode="auto">
          <a:xfrm>
            <a:off x="4038600" y="3581400"/>
            <a:ext cx="3276600" cy="3048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9" name="Rectangle 10"/>
          <p:cNvSpPr>
            <a:spLocks noChangeArrowheads="1"/>
          </p:cNvSpPr>
          <p:nvPr/>
        </p:nvSpPr>
        <p:spPr bwMode="auto">
          <a:xfrm>
            <a:off x="4038600" y="4038600"/>
            <a:ext cx="16002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sender*</a:t>
            </a:r>
          </a:p>
        </p:txBody>
      </p:sp>
      <p:sp>
        <p:nvSpPr>
          <p:cNvPr id="27660" name="Rectangle 11"/>
          <p:cNvSpPr>
            <a:spLocks noChangeArrowheads="1"/>
          </p:cNvSpPr>
          <p:nvPr/>
        </p:nvSpPr>
        <p:spPr bwMode="auto">
          <a:xfrm>
            <a:off x="4038600" y="4572000"/>
            <a:ext cx="1600200" cy="3048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1" name="Rectangle 12"/>
          <p:cNvSpPr>
            <a:spLocks noChangeArrowheads="1"/>
          </p:cNvSpPr>
          <p:nvPr/>
        </p:nvSpPr>
        <p:spPr bwMode="auto">
          <a:xfrm>
            <a:off x="4038600" y="4876800"/>
            <a:ext cx="1600200" cy="6096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send-bit()</a:t>
            </a:r>
          </a:p>
        </p:txBody>
      </p:sp>
      <p:sp>
        <p:nvSpPr>
          <p:cNvPr id="27662" name="Rectangle 13"/>
          <p:cNvSpPr>
            <a:spLocks noChangeArrowheads="1"/>
          </p:cNvSpPr>
          <p:nvPr/>
        </p:nvSpPr>
        <p:spPr bwMode="auto">
          <a:xfrm>
            <a:off x="5943600" y="4038600"/>
            <a:ext cx="28956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detector*</a:t>
            </a:r>
          </a:p>
        </p:txBody>
      </p:sp>
      <p:sp>
        <p:nvSpPr>
          <p:cNvPr id="27663" name="Rectangle 14"/>
          <p:cNvSpPr>
            <a:spLocks noChangeArrowheads="1"/>
          </p:cNvSpPr>
          <p:nvPr/>
        </p:nvSpPr>
        <p:spPr bwMode="auto">
          <a:xfrm>
            <a:off x="5943600" y="4572000"/>
            <a:ext cx="2895600" cy="3048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4" name="Rectangle 15"/>
          <p:cNvSpPr>
            <a:spLocks noChangeArrowheads="1"/>
          </p:cNvSpPr>
          <p:nvPr/>
        </p:nvSpPr>
        <p:spPr bwMode="auto">
          <a:xfrm>
            <a:off x="5943600" y="4876800"/>
            <a:ext cx="2895600" cy="6096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read-bit() : integer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Panel and motor interface classes</a:t>
            </a:r>
          </a:p>
        </p:txBody>
      </p:sp>
      <p:sp>
        <p:nvSpPr>
          <p:cNvPr id="28677" name="Rectangle 4"/>
          <p:cNvSpPr>
            <a:spLocks noChangeArrowheads="1"/>
          </p:cNvSpPr>
          <p:nvPr/>
        </p:nvSpPr>
        <p:spPr bwMode="auto">
          <a:xfrm>
            <a:off x="838200" y="2133600"/>
            <a:ext cx="3048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panel</a:t>
            </a:r>
          </a:p>
        </p:txBody>
      </p:sp>
      <p:sp>
        <p:nvSpPr>
          <p:cNvPr id="28678" name="Rectangle 5"/>
          <p:cNvSpPr>
            <a:spLocks noChangeArrowheads="1"/>
          </p:cNvSpPr>
          <p:nvPr/>
        </p:nvSpPr>
        <p:spPr bwMode="auto">
          <a:xfrm>
            <a:off x="838200" y="2667000"/>
            <a:ext cx="3048000" cy="3048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9" name="Rectangle 6"/>
          <p:cNvSpPr>
            <a:spLocks noChangeArrowheads="1"/>
          </p:cNvSpPr>
          <p:nvPr/>
        </p:nvSpPr>
        <p:spPr bwMode="auto">
          <a:xfrm>
            <a:off x="838200" y="2971800"/>
            <a:ext cx="3048000" cy="20574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train-number() : integer</a:t>
            </a:r>
          </a:p>
          <a:p>
            <a:r>
              <a:rPr lang="en-US"/>
              <a:t>speed() : integer</a:t>
            </a:r>
          </a:p>
          <a:p>
            <a:r>
              <a:rPr lang="en-US"/>
              <a:t>inertia() : integer</a:t>
            </a:r>
          </a:p>
          <a:p>
            <a:r>
              <a:rPr lang="en-US"/>
              <a:t>estop() : boolean</a:t>
            </a:r>
          </a:p>
          <a:p>
            <a:r>
              <a:rPr lang="en-US"/>
              <a:t>new-settings()</a:t>
            </a:r>
          </a:p>
        </p:txBody>
      </p:sp>
      <p:sp>
        <p:nvSpPr>
          <p:cNvPr id="28680" name="Rectangle 7"/>
          <p:cNvSpPr>
            <a:spLocks noChangeArrowheads="1"/>
          </p:cNvSpPr>
          <p:nvPr/>
        </p:nvSpPr>
        <p:spPr bwMode="auto">
          <a:xfrm>
            <a:off x="4953000" y="2133600"/>
            <a:ext cx="3048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motor-interface</a:t>
            </a:r>
          </a:p>
        </p:txBody>
      </p:sp>
      <p:sp>
        <p:nvSpPr>
          <p:cNvPr id="28681" name="Rectangle 8"/>
          <p:cNvSpPr>
            <a:spLocks noChangeArrowheads="1"/>
          </p:cNvSpPr>
          <p:nvPr/>
        </p:nvSpPr>
        <p:spPr bwMode="auto">
          <a:xfrm>
            <a:off x="4953000" y="2667000"/>
            <a:ext cx="3048000" cy="7620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speed: integer</a:t>
            </a:r>
          </a:p>
        </p:txBody>
      </p:sp>
      <p:sp>
        <p:nvSpPr>
          <p:cNvPr id="28682" name="Rectangle 9"/>
          <p:cNvSpPr>
            <a:spLocks noChangeArrowheads="1"/>
          </p:cNvSpPr>
          <p:nvPr/>
        </p:nvSpPr>
        <p:spPr bwMode="auto">
          <a:xfrm>
            <a:off x="4953000" y="3429000"/>
            <a:ext cx="3048000" cy="5334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Class descriptions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panel class defines the controls.</a:t>
            </a:r>
          </a:p>
          <a:p>
            <a:pPr lvl="1"/>
            <a:r>
              <a:rPr lang="en-US" smtClean="0"/>
              <a:t>new-settings() behavior reads the controls.</a:t>
            </a:r>
          </a:p>
          <a:p>
            <a:r>
              <a:rPr lang="en-US" smtClean="0"/>
              <a:t>motor-interface class defines the motor speed held as state.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Transmitter and receiver classes</a:t>
            </a:r>
          </a:p>
        </p:txBody>
      </p:sp>
      <p:sp>
        <p:nvSpPr>
          <p:cNvPr id="30725" name="Rectangle 4"/>
          <p:cNvSpPr>
            <a:spLocks noChangeArrowheads="1"/>
          </p:cNvSpPr>
          <p:nvPr/>
        </p:nvSpPr>
        <p:spPr bwMode="auto">
          <a:xfrm>
            <a:off x="838200" y="2133600"/>
            <a:ext cx="32766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transmitter</a:t>
            </a:r>
          </a:p>
        </p:txBody>
      </p:sp>
      <p:sp>
        <p:nvSpPr>
          <p:cNvPr id="30726" name="Rectangle 5"/>
          <p:cNvSpPr>
            <a:spLocks noChangeArrowheads="1"/>
          </p:cNvSpPr>
          <p:nvPr/>
        </p:nvSpPr>
        <p:spPr bwMode="auto">
          <a:xfrm>
            <a:off x="838200" y="2667000"/>
            <a:ext cx="3276600" cy="3048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7" name="Rectangle 6"/>
          <p:cNvSpPr>
            <a:spLocks noChangeArrowheads="1"/>
          </p:cNvSpPr>
          <p:nvPr/>
        </p:nvSpPr>
        <p:spPr bwMode="auto">
          <a:xfrm>
            <a:off x="838200" y="2971800"/>
            <a:ext cx="3276600" cy="20574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send-speed(adrs: integer,</a:t>
            </a:r>
          </a:p>
          <a:p>
            <a:r>
              <a:rPr lang="en-US"/>
              <a:t>   speed: integer)</a:t>
            </a:r>
          </a:p>
          <a:p>
            <a:r>
              <a:rPr lang="en-US"/>
              <a:t>send-inertia(adrs: integer,</a:t>
            </a:r>
          </a:p>
          <a:p>
            <a:r>
              <a:rPr lang="en-US"/>
              <a:t>   val: integer)</a:t>
            </a:r>
          </a:p>
          <a:p>
            <a:r>
              <a:rPr lang="en-US"/>
              <a:t>set-estop(adrs: integer)</a:t>
            </a:r>
          </a:p>
        </p:txBody>
      </p:sp>
      <p:sp>
        <p:nvSpPr>
          <p:cNvPr id="30728" name="Rectangle 7"/>
          <p:cNvSpPr>
            <a:spLocks noChangeArrowheads="1"/>
          </p:cNvSpPr>
          <p:nvPr/>
        </p:nvSpPr>
        <p:spPr bwMode="auto">
          <a:xfrm>
            <a:off x="4876800" y="2133600"/>
            <a:ext cx="32766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receiver</a:t>
            </a:r>
          </a:p>
        </p:txBody>
      </p:sp>
      <p:sp>
        <p:nvSpPr>
          <p:cNvPr id="30729" name="Rectangle 8"/>
          <p:cNvSpPr>
            <a:spLocks noChangeArrowheads="1"/>
          </p:cNvSpPr>
          <p:nvPr/>
        </p:nvSpPr>
        <p:spPr bwMode="auto">
          <a:xfrm>
            <a:off x="4876800" y="2667000"/>
            <a:ext cx="3276600" cy="9144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current: command</a:t>
            </a:r>
          </a:p>
          <a:p>
            <a:r>
              <a:rPr lang="en-US"/>
              <a:t>new: boolean</a:t>
            </a:r>
          </a:p>
        </p:txBody>
      </p:sp>
      <p:sp>
        <p:nvSpPr>
          <p:cNvPr id="30730" name="Rectangle 9"/>
          <p:cNvSpPr>
            <a:spLocks noChangeArrowheads="1"/>
          </p:cNvSpPr>
          <p:nvPr/>
        </p:nvSpPr>
        <p:spPr bwMode="auto">
          <a:xfrm>
            <a:off x="4876800" y="3581400"/>
            <a:ext cx="3276600" cy="24384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read-cmd()</a:t>
            </a:r>
          </a:p>
          <a:p>
            <a:r>
              <a:rPr lang="en-US"/>
              <a:t>new-cmd() : boolean</a:t>
            </a:r>
          </a:p>
          <a:p>
            <a:r>
              <a:rPr lang="en-US"/>
              <a:t>rcv-type(msg-type:</a:t>
            </a:r>
          </a:p>
          <a:p>
            <a:r>
              <a:rPr lang="en-US"/>
              <a:t>	   command)</a:t>
            </a:r>
          </a:p>
          <a:p>
            <a:r>
              <a:rPr lang="en-US"/>
              <a:t>rcv-speed(val: integer)</a:t>
            </a:r>
          </a:p>
          <a:p>
            <a:r>
              <a:rPr lang="en-US"/>
              <a:t>rcv-inertia(val:integer)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Class descriptions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transmitter class has one behavior for each type of message sent.</a:t>
            </a:r>
          </a:p>
          <a:p>
            <a:r>
              <a:rPr lang="en-US" smtClean="0"/>
              <a:t>receiver function provides methods to:</a:t>
            </a:r>
          </a:p>
          <a:p>
            <a:pPr lvl="1"/>
            <a:r>
              <a:rPr lang="en-US" smtClean="0"/>
              <a:t>detect a new message;</a:t>
            </a:r>
          </a:p>
          <a:p>
            <a:pPr lvl="1"/>
            <a:r>
              <a:rPr lang="en-US" smtClean="0"/>
              <a:t>determine its type;</a:t>
            </a:r>
          </a:p>
          <a:p>
            <a:pPr lvl="1"/>
            <a:r>
              <a:rPr lang="en-US" smtClean="0"/>
              <a:t>read its parameters (estop has no parameters).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Model train setup</a:t>
            </a:r>
          </a:p>
        </p:txBody>
      </p:sp>
      <p:sp>
        <p:nvSpPr>
          <p:cNvPr id="7173" name="AutoShape 4"/>
          <p:cNvSpPr>
            <a:spLocks noChangeArrowheads="1"/>
          </p:cNvSpPr>
          <p:nvPr/>
        </p:nvSpPr>
        <p:spPr bwMode="auto">
          <a:xfrm>
            <a:off x="1447800" y="2286000"/>
            <a:ext cx="6324600" cy="312420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4" name="Line 5"/>
          <p:cNvSpPr>
            <a:spLocks noChangeShapeType="1"/>
          </p:cNvSpPr>
          <p:nvPr/>
        </p:nvSpPr>
        <p:spPr bwMode="auto">
          <a:xfrm>
            <a:off x="2209800" y="2133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5" name="Line 6"/>
          <p:cNvSpPr>
            <a:spLocks noChangeShapeType="1"/>
          </p:cNvSpPr>
          <p:nvPr/>
        </p:nvSpPr>
        <p:spPr bwMode="auto">
          <a:xfrm>
            <a:off x="2514600" y="2133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6" name="Line 7"/>
          <p:cNvSpPr>
            <a:spLocks noChangeShapeType="1"/>
          </p:cNvSpPr>
          <p:nvPr/>
        </p:nvSpPr>
        <p:spPr bwMode="auto">
          <a:xfrm>
            <a:off x="2819400" y="2133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7" name="Line 8"/>
          <p:cNvSpPr>
            <a:spLocks noChangeShapeType="1"/>
          </p:cNvSpPr>
          <p:nvPr/>
        </p:nvSpPr>
        <p:spPr bwMode="auto">
          <a:xfrm>
            <a:off x="3124200" y="2133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8" name="Line 9"/>
          <p:cNvSpPr>
            <a:spLocks noChangeShapeType="1"/>
          </p:cNvSpPr>
          <p:nvPr/>
        </p:nvSpPr>
        <p:spPr bwMode="auto">
          <a:xfrm>
            <a:off x="3429000" y="2133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9" name="Line 10"/>
          <p:cNvSpPr>
            <a:spLocks noChangeShapeType="1"/>
          </p:cNvSpPr>
          <p:nvPr/>
        </p:nvSpPr>
        <p:spPr bwMode="auto">
          <a:xfrm>
            <a:off x="3733800" y="2133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0" name="Line 11"/>
          <p:cNvSpPr>
            <a:spLocks noChangeShapeType="1"/>
          </p:cNvSpPr>
          <p:nvPr/>
        </p:nvSpPr>
        <p:spPr bwMode="auto">
          <a:xfrm>
            <a:off x="4038600" y="2133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1" name="Line 12"/>
          <p:cNvSpPr>
            <a:spLocks noChangeShapeType="1"/>
          </p:cNvSpPr>
          <p:nvPr/>
        </p:nvSpPr>
        <p:spPr bwMode="auto">
          <a:xfrm>
            <a:off x="4343400" y="2133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2" name="Line 13"/>
          <p:cNvSpPr>
            <a:spLocks noChangeShapeType="1"/>
          </p:cNvSpPr>
          <p:nvPr/>
        </p:nvSpPr>
        <p:spPr bwMode="auto">
          <a:xfrm>
            <a:off x="4648200" y="2133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3" name="Line 14"/>
          <p:cNvSpPr>
            <a:spLocks noChangeShapeType="1"/>
          </p:cNvSpPr>
          <p:nvPr/>
        </p:nvSpPr>
        <p:spPr bwMode="auto">
          <a:xfrm>
            <a:off x="4953000" y="2133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4" name="Line 15"/>
          <p:cNvSpPr>
            <a:spLocks noChangeShapeType="1"/>
          </p:cNvSpPr>
          <p:nvPr/>
        </p:nvSpPr>
        <p:spPr bwMode="auto">
          <a:xfrm>
            <a:off x="5257800" y="2133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5" name="Line 16"/>
          <p:cNvSpPr>
            <a:spLocks noChangeShapeType="1"/>
          </p:cNvSpPr>
          <p:nvPr/>
        </p:nvSpPr>
        <p:spPr bwMode="auto">
          <a:xfrm>
            <a:off x="5562600" y="2133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6" name="Line 17"/>
          <p:cNvSpPr>
            <a:spLocks noChangeShapeType="1"/>
          </p:cNvSpPr>
          <p:nvPr/>
        </p:nvSpPr>
        <p:spPr bwMode="auto">
          <a:xfrm>
            <a:off x="5867400" y="2133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7" name="Line 18"/>
          <p:cNvSpPr>
            <a:spLocks noChangeShapeType="1"/>
          </p:cNvSpPr>
          <p:nvPr/>
        </p:nvSpPr>
        <p:spPr bwMode="auto">
          <a:xfrm>
            <a:off x="6172200" y="2133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8" name="Line 19"/>
          <p:cNvSpPr>
            <a:spLocks noChangeShapeType="1"/>
          </p:cNvSpPr>
          <p:nvPr/>
        </p:nvSpPr>
        <p:spPr bwMode="auto">
          <a:xfrm>
            <a:off x="6477000" y="2133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9" name="Line 20"/>
          <p:cNvSpPr>
            <a:spLocks noChangeShapeType="1"/>
          </p:cNvSpPr>
          <p:nvPr/>
        </p:nvSpPr>
        <p:spPr bwMode="auto">
          <a:xfrm>
            <a:off x="6781800" y="2133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0" name="Line 21"/>
          <p:cNvSpPr>
            <a:spLocks noChangeShapeType="1"/>
          </p:cNvSpPr>
          <p:nvPr/>
        </p:nvSpPr>
        <p:spPr bwMode="auto">
          <a:xfrm>
            <a:off x="7086600" y="2133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1" name="Line 43"/>
          <p:cNvSpPr>
            <a:spLocks noChangeShapeType="1"/>
          </p:cNvSpPr>
          <p:nvPr/>
        </p:nvSpPr>
        <p:spPr bwMode="auto">
          <a:xfrm rot="-5400000">
            <a:off x="1446213" y="4799013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2" name="Line 44"/>
          <p:cNvSpPr>
            <a:spLocks noChangeShapeType="1"/>
          </p:cNvSpPr>
          <p:nvPr/>
        </p:nvSpPr>
        <p:spPr bwMode="auto">
          <a:xfrm rot="-5400000">
            <a:off x="1446213" y="4494213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3" name="Line 45"/>
          <p:cNvSpPr>
            <a:spLocks noChangeShapeType="1"/>
          </p:cNvSpPr>
          <p:nvPr/>
        </p:nvSpPr>
        <p:spPr bwMode="auto">
          <a:xfrm rot="-5400000">
            <a:off x="1446213" y="4189413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4" name="Line 46"/>
          <p:cNvSpPr>
            <a:spLocks noChangeShapeType="1"/>
          </p:cNvSpPr>
          <p:nvPr/>
        </p:nvSpPr>
        <p:spPr bwMode="auto">
          <a:xfrm rot="-5400000">
            <a:off x="1446213" y="3884613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5" name="Line 47"/>
          <p:cNvSpPr>
            <a:spLocks noChangeShapeType="1"/>
          </p:cNvSpPr>
          <p:nvPr/>
        </p:nvSpPr>
        <p:spPr bwMode="auto">
          <a:xfrm rot="-5400000">
            <a:off x="1446213" y="3579813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6" name="Line 48"/>
          <p:cNvSpPr>
            <a:spLocks noChangeShapeType="1"/>
          </p:cNvSpPr>
          <p:nvPr/>
        </p:nvSpPr>
        <p:spPr bwMode="auto">
          <a:xfrm rot="-5400000">
            <a:off x="1446213" y="3275013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7" name="Line 49"/>
          <p:cNvSpPr>
            <a:spLocks noChangeShapeType="1"/>
          </p:cNvSpPr>
          <p:nvPr/>
        </p:nvSpPr>
        <p:spPr bwMode="auto">
          <a:xfrm rot="-5400000">
            <a:off x="1446213" y="2970213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8" name="Line 50"/>
          <p:cNvSpPr>
            <a:spLocks noChangeShapeType="1"/>
          </p:cNvSpPr>
          <p:nvPr/>
        </p:nvSpPr>
        <p:spPr bwMode="auto">
          <a:xfrm rot="-5400000">
            <a:off x="1446213" y="2665413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9" name="Line 53"/>
          <p:cNvSpPr>
            <a:spLocks noChangeShapeType="1"/>
          </p:cNvSpPr>
          <p:nvPr/>
        </p:nvSpPr>
        <p:spPr bwMode="auto">
          <a:xfrm rot="-5400000">
            <a:off x="7772400" y="4724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00" name="Line 54"/>
          <p:cNvSpPr>
            <a:spLocks noChangeShapeType="1"/>
          </p:cNvSpPr>
          <p:nvPr/>
        </p:nvSpPr>
        <p:spPr bwMode="auto">
          <a:xfrm rot="-5400000">
            <a:off x="7772400" y="4419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01" name="Line 55"/>
          <p:cNvSpPr>
            <a:spLocks noChangeShapeType="1"/>
          </p:cNvSpPr>
          <p:nvPr/>
        </p:nvSpPr>
        <p:spPr bwMode="auto">
          <a:xfrm rot="-5400000">
            <a:off x="7772400" y="4114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02" name="Line 56"/>
          <p:cNvSpPr>
            <a:spLocks noChangeShapeType="1"/>
          </p:cNvSpPr>
          <p:nvPr/>
        </p:nvSpPr>
        <p:spPr bwMode="auto">
          <a:xfrm rot="-5400000">
            <a:off x="7772400" y="3810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03" name="Line 57"/>
          <p:cNvSpPr>
            <a:spLocks noChangeShapeType="1"/>
          </p:cNvSpPr>
          <p:nvPr/>
        </p:nvSpPr>
        <p:spPr bwMode="auto">
          <a:xfrm rot="-5400000">
            <a:off x="7772400" y="3505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04" name="Line 58"/>
          <p:cNvSpPr>
            <a:spLocks noChangeShapeType="1"/>
          </p:cNvSpPr>
          <p:nvPr/>
        </p:nvSpPr>
        <p:spPr bwMode="auto">
          <a:xfrm rot="-5400000">
            <a:off x="7772400" y="3200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05" name="Line 59"/>
          <p:cNvSpPr>
            <a:spLocks noChangeShapeType="1"/>
          </p:cNvSpPr>
          <p:nvPr/>
        </p:nvSpPr>
        <p:spPr bwMode="auto">
          <a:xfrm rot="-5400000">
            <a:off x="7772400" y="2895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06" name="Line 60"/>
          <p:cNvSpPr>
            <a:spLocks noChangeShapeType="1"/>
          </p:cNvSpPr>
          <p:nvPr/>
        </p:nvSpPr>
        <p:spPr bwMode="auto">
          <a:xfrm rot="-5400000">
            <a:off x="7772400" y="2590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07" name="Line 61"/>
          <p:cNvSpPr>
            <a:spLocks noChangeShapeType="1"/>
          </p:cNvSpPr>
          <p:nvPr/>
        </p:nvSpPr>
        <p:spPr bwMode="auto">
          <a:xfrm flipH="1">
            <a:off x="1524000" y="518160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08" name="Line 62"/>
          <p:cNvSpPr>
            <a:spLocks noChangeShapeType="1"/>
          </p:cNvSpPr>
          <p:nvPr/>
        </p:nvSpPr>
        <p:spPr bwMode="auto">
          <a:xfrm>
            <a:off x="1524000" y="228600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09" name="Line 63"/>
          <p:cNvSpPr>
            <a:spLocks noChangeShapeType="1"/>
          </p:cNvSpPr>
          <p:nvPr/>
        </p:nvSpPr>
        <p:spPr bwMode="auto">
          <a:xfrm flipH="1">
            <a:off x="7467600" y="2209800"/>
            <a:ext cx="152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10" name="Line 64"/>
          <p:cNvSpPr>
            <a:spLocks noChangeShapeType="1"/>
          </p:cNvSpPr>
          <p:nvPr/>
        </p:nvSpPr>
        <p:spPr bwMode="auto">
          <a:xfrm>
            <a:off x="7467600" y="518160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11" name="Rectangle 65"/>
          <p:cNvSpPr>
            <a:spLocks noChangeArrowheads="1"/>
          </p:cNvSpPr>
          <p:nvPr/>
        </p:nvSpPr>
        <p:spPr bwMode="auto">
          <a:xfrm>
            <a:off x="5029200" y="1981200"/>
            <a:ext cx="2133600" cy="5334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12" name="Rectangle 66"/>
          <p:cNvSpPr>
            <a:spLocks noChangeArrowheads="1"/>
          </p:cNvSpPr>
          <p:nvPr/>
        </p:nvSpPr>
        <p:spPr bwMode="auto">
          <a:xfrm>
            <a:off x="5365750" y="1600200"/>
            <a:ext cx="225425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13" name="AutoShape 67"/>
          <p:cNvSpPr>
            <a:spLocks noChangeArrowheads="1"/>
          </p:cNvSpPr>
          <p:nvPr/>
        </p:nvSpPr>
        <p:spPr bwMode="auto">
          <a:xfrm flipV="1">
            <a:off x="5141913" y="1447800"/>
            <a:ext cx="673100" cy="228600"/>
          </a:xfrm>
          <a:prstGeom prst="triangle">
            <a:avLst>
              <a:gd name="adj" fmla="val 50000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14" name="Rectangle 68"/>
          <p:cNvSpPr>
            <a:spLocks noChangeArrowheads="1"/>
          </p:cNvSpPr>
          <p:nvPr/>
        </p:nvSpPr>
        <p:spPr bwMode="auto">
          <a:xfrm>
            <a:off x="6489700" y="1600200"/>
            <a:ext cx="6731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15" name="Rectangle 69"/>
          <p:cNvSpPr>
            <a:spLocks noChangeArrowheads="1"/>
          </p:cNvSpPr>
          <p:nvPr/>
        </p:nvSpPr>
        <p:spPr bwMode="auto">
          <a:xfrm>
            <a:off x="6713538" y="1676400"/>
            <a:ext cx="225425" cy="228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16" name="Oval 71"/>
          <p:cNvSpPr>
            <a:spLocks noChangeArrowheads="1"/>
          </p:cNvSpPr>
          <p:nvPr/>
        </p:nvSpPr>
        <p:spPr bwMode="auto">
          <a:xfrm>
            <a:off x="6564313" y="2438400"/>
            <a:ext cx="374650" cy="381000"/>
          </a:xfrm>
          <a:prstGeom prst="ellipse">
            <a:avLst/>
          </a:prstGeom>
          <a:solidFill>
            <a:srgbClr val="DDD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17" name="Rectangle 74"/>
          <p:cNvSpPr>
            <a:spLocks noChangeArrowheads="1"/>
          </p:cNvSpPr>
          <p:nvPr/>
        </p:nvSpPr>
        <p:spPr bwMode="auto">
          <a:xfrm>
            <a:off x="2438400" y="3962400"/>
            <a:ext cx="14478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console</a:t>
            </a:r>
          </a:p>
        </p:txBody>
      </p:sp>
      <p:sp>
        <p:nvSpPr>
          <p:cNvPr id="7218" name="Rectangle 75"/>
          <p:cNvSpPr>
            <a:spLocks noChangeArrowheads="1"/>
          </p:cNvSpPr>
          <p:nvPr/>
        </p:nvSpPr>
        <p:spPr bwMode="auto">
          <a:xfrm>
            <a:off x="4572000" y="3352800"/>
            <a:ext cx="1371600" cy="914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power</a:t>
            </a:r>
          </a:p>
          <a:p>
            <a:pPr algn="ctr"/>
            <a:r>
              <a:rPr lang="en-US"/>
              <a:t>supply</a:t>
            </a:r>
          </a:p>
        </p:txBody>
      </p:sp>
      <p:sp>
        <p:nvSpPr>
          <p:cNvPr id="7219" name="Line 76"/>
          <p:cNvSpPr>
            <a:spLocks noChangeShapeType="1"/>
          </p:cNvSpPr>
          <p:nvPr/>
        </p:nvSpPr>
        <p:spPr bwMode="auto">
          <a:xfrm flipV="1">
            <a:off x="3886200" y="3810000"/>
            <a:ext cx="6858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7220" name="AutoShape 77"/>
          <p:cNvCxnSpPr>
            <a:cxnSpLocks noChangeShapeType="1"/>
            <a:stCxn id="7217" idx="3"/>
            <a:endCxn id="7238" idx="0"/>
          </p:cNvCxnSpPr>
          <p:nvPr/>
        </p:nvCxnSpPr>
        <p:spPr bwMode="auto">
          <a:xfrm>
            <a:off x="3886200" y="4495800"/>
            <a:ext cx="762000" cy="838200"/>
          </a:xfrm>
          <a:prstGeom prst="curvedConnector2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</p:cxnSp>
      <p:sp>
        <p:nvSpPr>
          <p:cNvPr id="7221" name="Rectangle 78"/>
          <p:cNvSpPr>
            <a:spLocks noChangeArrowheads="1"/>
          </p:cNvSpPr>
          <p:nvPr/>
        </p:nvSpPr>
        <p:spPr bwMode="auto">
          <a:xfrm>
            <a:off x="5181600" y="2057400"/>
            <a:ext cx="6858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rcvr</a:t>
            </a:r>
          </a:p>
        </p:txBody>
      </p:sp>
      <p:sp>
        <p:nvSpPr>
          <p:cNvPr id="7222" name="Rectangle 79"/>
          <p:cNvSpPr>
            <a:spLocks noChangeArrowheads="1"/>
          </p:cNvSpPr>
          <p:nvPr/>
        </p:nvSpPr>
        <p:spPr bwMode="auto">
          <a:xfrm>
            <a:off x="6096000" y="2057400"/>
            <a:ext cx="762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motor</a:t>
            </a:r>
          </a:p>
        </p:txBody>
      </p:sp>
      <p:sp>
        <p:nvSpPr>
          <p:cNvPr id="7223" name="Oval 80"/>
          <p:cNvSpPr>
            <a:spLocks noChangeArrowheads="1"/>
          </p:cNvSpPr>
          <p:nvPr/>
        </p:nvSpPr>
        <p:spPr bwMode="auto">
          <a:xfrm>
            <a:off x="5181600" y="2438400"/>
            <a:ext cx="374650" cy="381000"/>
          </a:xfrm>
          <a:prstGeom prst="ellipse">
            <a:avLst/>
          </a:prstGeom>
          <a:solidFill>
            <a:srgbClr val="DDD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24" name="Line 72"/>
          <p:cNvSpPr>
            <a:spLocks noChangeShapeType="1"/>
          </p:cNvSpPr>
          <p:nvPr/>
        </p:nvSpPr>
        <p:spPr bwMode="auto">
          <a:xfrm flipV="1">
            <a:off x="5365750" y="2514600"/>
            <a:ext cx="1347788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88"/>
          <p:cNvGrpSpPr>
            <a:grpSpLocks/>
          </p:cNvGrpSpPr>
          <p:nvPr/>
        </p:nvGrpSpPr>
        <p:grpSpPr bwMode="auto">
          <a:xfrm>
            <a:off x="1371600" y="4876800"/>
            <a:ext cx="6248400" cy="1219200"/>
            <a:chOff x="864" y="3072"/>
            <a:chExt cx="3936" cy="768"/>
          </a:xfrm>
        </p:grpSpPr>
        <p:grpSp>
          <p:nvGrpSpPr>
            <p:cNvPr id="7226" name="Group 85"/>
            <p:cNvGrpSpPr>
              <a:grpSpLocks/>
            </p:cNvGrpSpPr>
            <p:nvPr/>
          </p:nvGrpSpPr>
          <p:grpSpPr bwMode="auto">
            <a:xfrm>
              <a:off x="864" y="3360"/>
              <a:ext cx="3936" cy="480"/>
              <a:chOff x="1056" y="3312"/>
              <a:chExt cx="3936" cy="480"/>
            </a:xfrm>
          </p:grpSpPr>
          <p:sp>
            <p:nvSpPr>
              <p:cNvPr id="7229" name="Line 25"/>
              <p:cNvSpPr>
                <a:spLocks noChangeShapeType="1"/>
              </p:cNvSpPr>
              <p:nvPr/>
            </p:nvSpPr>
            <p:spPr bwMode="auto">
              <a:xfrm>
                <a:off x="1392" y="33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30" name="Line 26"/>
              <p:cNvSpPr>
                <a:spLocks noChangeShapeType="1"/>
              </p:cNvSpPr>
              <p:nvPr/>
            </p:nvSpPr>
            <p:spPr bwMode="auto">
              <a:xfrm>
                <a:off x="1584" y="33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31" name="Line 27"/>
              <p:cNvSpPr>
                <a:spLocks noChangeShapeType="1"/>
              </p:cNvSpPr>
              <p:nvPr/>
            </p:nvSpPr>
            <p:spPr bwMode="auto">
              <a:xfrm>
                <a:off x="1776" y="33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32" name="Line 28"/>
              <p:cNvSpPr>
                <a:spLocks noChangeShapeType="1"/>
              </p:cNvSpPr>
              <p:nvPr/>
            </p:nvSpPr>
            <p:spPr bwMode="auto">
              <a:xfrm>
                <a:off x="1968" y="33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33" name="Line 29"/>
              <p:cNvSpPr>
                <a:spLocks noChangeShapeType="1"/>
              </p:cNvSpPr>
              <p:nvPr/>
            </p:nvSpPr>
            <p:spPr bwMode="auto">
              <a:xfrm>
                <a:off x="2160" y="33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34" name="Line 30"/>
              <p:cNvSpPr>
                <a:spLocks noChangeShapeType="1"/>
              </p:cNvSpPr>
              <p:nvPr/>
            </p:nvSpPr>
            <p:spPr bwMode="auto">
              <a:xfrm>
                <a:off x="2352" y="33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35" name="Line 31"/>
              <p:cNvSpPr>
                <a:spLocks noChangeShapeType="1"/>
              </p:cNvSpPr>
              <p:nvPr/>
            </p:nvSpPr>
            <p:spPr bwMode="auto">
              <a:xfrm>
                <a:off x="2544" y="33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36" name="Line 32"/>
              <p:cNvSpPr>
                <a:spLocks noChangeShapeType="1"/>
              </p:cNvSpPr>
              <p:nvPr/>
            </p:nvSpPr>
            <p:spPr bwMode="auto">
              <a:xfrm>
                <a:off x="2736" y="33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37" name="Line 33"/>
              <p:cNvSpPr>
                <a:spLocks noChangeShapeType="1"/>
              </p:cNvSpPr>
              <p:nvPr/>
            </p:nvSpPr>
            <p:spPr bwMode="auto">
              <a:xfrm>
                <a:off x="2928" y="33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38" name="Line 34"/>
              <p:cNvSpPr>
                <a:spLocks noChangeShapeType="1"/>
              </p:cNvSpPr>
              <p:nvPr/>
            </p:nvSpPr>
            <p:spPr bwMode="auto">
              <a:xfrm>
                <a:off x="3120" y="33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39" name="Line 35"/>
              <p:cNvSpPr>
                <a:spLocks noChangeShapeType="1"/>
              </p:cNvSpPr>
              <p:nvPr/>
            </p:nvSpPr>
            <p:spPr bwMode="auto">
              <a:xfrm>
                <a:off x="3312" y="33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40" name="Line 36"/>
              <p:cNvSpPr>
                <a:spLocks noChangeShapeType="1"/>
              </p:cNvSpPr>
              <p:nvPr/>
            </p:nvSpPr>
            <p:spPr bwMode="auto">
              <a:xfrm>
                <a:off x="3504" y="33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41" name="Line 37"/>
              <p:cNvSpPr>
                <a:spLocks noChangeShapeType="1"/>
              </p:cNvSpPr>
              <p:nvPr/>
            </p:nvSpPr>
            <p:spPr bwMode="auto">
              <a:xfrm>
                <a:off x="3696" y="33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42" name="Line 38"/>
              <p:cNvSpPr>
                <a:spLocks noChangeShapeType="1"/>
              </p:cNvSpPr>
              <p:nvPr/>
            </p:nvSpPr>
            <p:spPr bwMode="auto">
              <a:xfrm>
                <a:off x="3888" y="33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43" name="Line 39"/>
              <p:cNvSpPr>
                <a:spLocks noChangeShapeType="1"/>
              </p:cNvSpPr>
              <p:nvPr/>
            </p:nvSpPr>
            <p:spPr bwMode="auto">
              <a:xfrm>
                <a:off x="4080" y="33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44" name="Line 40"/>
              <p:cNvSpPr>
                <a:spLocks noChangeShapeType="1"/>
              </p:cNvSpPr>
              <p:nvPr/>
            </p:nvSpPr>
            <p:spPr bwMode="auto">
              <a:xfrm>
                <a:off x="4272" y="33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45" name="Line 41"/>
              <p:cNvSpPr>
                <a:spLocks noChangeShapeType="1"/>
              </p:cNvSpPr>
              <p:nvPr/>
            </p:nvSpPr>
            <p:spPr bwMode="auto">
              <a:xfrm>
                <a:off x="4464" y="33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46" name="Rectangle 81"/>
              <p:cNvSpPr>
                <a:spLocks noChangeArrowheads="1"/>
              </p:cNvSpPr>
              <p:nvPr/>
            </p:nvSpPr>
            <p:spPr bwMode="auto">
              <a:xfrm>
                <a:off x="1056" y="3408"/>
                <a:ext cx="672" cy="38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>
                    <a:solidFill>
                      <a:schemeClr val="bg1"/>
                    </a:solidFill>
                  </a:rPr>
                  <a:t>ECC</a:t>
                </a:r>
                <a:endParaRPr lang="en-US"/>
              </a:p>
            </p:txBody>
          </p:sp>
          <p:sp>
            <p:nvSpPr>
              <p:cNvPr id="7247" name="Rectangle 82"/>
              <p:cNvSpPr>
                <a:spLocks noChangeArrowheads="1"/>
              </p:cNvSpPr>
              <p:nvPr/>
            </p:nvSpPr>
            <p:spPr bwMode="auto">
              <a:xfrm>
                <a:off x="3216" y="3408"/>
                <a:ext cx="816" cy="38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>
                    <a:solidFill>
                      <a:schemeClr val="bg1"/>
                    </a:solidFill>
                  </a:rPr>
                  <a:t>address</a:t>
                </a:r>
                <a:endParaRPr lang="en-US"/>
              </a:p>
            </p:txBody>
          </p:sp>
          <p:sp>
            <p:nvSpPr>
              <p:cNvPr id="7248" name="Rectangle 83"/>
              <p:cNvSpPr>
                <a:spLocks noChangeArrowheads="1"/>
              </p:cNvSpPr>
              <p:nvPr/>
            </p:nvSpPr>
            <p:spPr bwMode="auto">
              <a:xfrm>
                <a:off x="4032" y="3408"/>
                <a:ext cx="960" cy="38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>
                    <a:solidFill>
                      <a:schemeClr val="bg1"/>
                    </a:solidFill>
                  </a:rPr>
                  <a:t>header</a:t>
                </a:r>
                <a:endParaRPr lang="en-US"/>
              </a:p>
            </p:txBody>
          </p:sp>
          <p:sp>
            <p:nvSpPr>
              <p:cNvPr id="7249" name="Rectangle 84"/>
              <p:cNvSpPr>
                <a:spLocks noChangeArrowheads="1"/>
              </p:cNvSpPr>
              <p:nvPr/>
            </p:nvSpPr>
            <p:spPr bwMode="auto">
              <a:xfrm>
                <a:off x="1728" y="3408"/>
                <a:ext cx="1488" cy="38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>
                    <a:solidFill>
                      <a:schemeClr val="bg1"/>
                    </a:solidFill>
                  </a:rPr>
                  <a:t>command</a:t>
                </a:r>
                <a:endParaRPr lang="en-US"/>
              </a:p>
            </p:txBody>
          </p:sp>
        </p:grpSp>
        <p:sp>
          <p:nvSpPr>
            <p:cNvPr id="7227" name="Line 86"/>
            <p:cNvSpPr>
              <a:spLocks noChangeShapeType="1"/>
            </p:cNvSpPr>
            <p:nvPr/>
          </p:nvSpPr>
          <p:spPr bwMode="auto">
            <a:xfrm flipH="1">
              <a:off x="864" y="3072"/>
              <a:ext cx="2016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8" name="Line 87"/>
            <p:cNvSpPr>
              <a:spLocks noChangeShapeType="1"/>
            </p:cNvSpPr>
            <p:nvPr/>
          </p:nvSpPr>
          <p:spPr bwMode="auto">
            <a:xfrm>
              <a:off x="2880" y="3072"/>
              <a:ext cx="1872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Formatter class</a:t>
            </a:r>
          </a:p>
        </p:txBody>
      </p:sp>
      <p:sp>
        <p:nvSpPr>
          <p:cNvPr id="32773" name="Rectangle 4"/>
          <p:cNvSpPr>
            <a:spLocks noChangeArrowheads="1"/>
          </p:cNvSpPr>
          <p:nvPr/>
        </p:nvSpPr>
        <p:spPr bwMode="auto">
          <a:xfrm>
            <a:off x="2438400" y="1981200"/>
            <a:ext cx="419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formatter</a:t>
            </a:r>
          </a:p>
        </p:txBody>
      </p:sp>
      <p:sp>
        <p:nvSpPr>
          <p:cNvPr id="32774" name="Rectangle 5"/>
          <p:cNvSpPr>
            <a:spLocks noChangeArrowheads="1"/>
          </p:cNvSpPr>
          <p:nvPr/>
        </p:nvSpPr>
        <p:spPr bwMode="auto">
          <a:xfrm>
            <a:off x="2438400" y="2514600"/>
            <a:ext cx="4191000" cy="21336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current-train: integer</a:t>
            </a:r>
          </a:p>
          <a:p>
            <a:r>
              <a:rPr lang="en-US"/>
              <a:t>current-speed[ntrains]: integer</a:t>
            </a:r>
          </a:p>
          <a:p>
            <a:r>
              <a:rPr lang="en-US"/>
              <a:t>current-inertia[ntrains]:</a:t>
            </a:r>
          </a:p>
          <a:p>
            <a:r>
              <a:rPr lang="en-US"/>
              <a:t>   unsigned-integer</a:t>
            </a:r>
          </a:p>
          <a:p>
            <a:r>
              <a:rPr lang="en-US"/>
              <a:t>current-estop[ntrains]: boolean</a:t>
            </a:r>
          </a:p>
        </p:txBody>
      </p:sp>
      <p:sp>
        <p:nvSpPr>
          <p:cNvPr id="32775" name="Rectangle 6"/>
          <p:cNvSpPr>
            <a:spLocks noChangeArrowheads="1"/>
          </p:cNvSpPr>
          <p:nvPr/>
        </p:nvSpPr>
        <p:spPr bwMode="auto">
          <a:xfrm>
            <a:off x="2438400" y="4648200"/>
            <a:ext cx="4191000" cy="12192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send-command()</a:t>
            </a:r>
          </a:p>
          <a:p>
            <a:r>
              <a:rPr lang="en-US"/>
              <a:t>panel-active() : boolean</a:t>
            </a:r>
          </a:p>
          <a:p>
            <a:r>
              <a:rPr lang="en-US"/>
              <a:t>operate()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Formatter class description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Formatter class holds state for each train, setting for current train.</a:t>
            </a:r>
          </a:p>
          <a:p>
            <a:r>
              <a:rPr lang="en-US" smtClean="0"/>
              <a:t>The operate() operation performs the basic formatting task.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Control input cases</a:t>
            </a:r>
          </a:p>
        </p:txBody>
      </p:sp>
      <p:sp>
        <p:nvSpPr>
          <p:cNvPr id="348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Use a soft panel to show current panel settings for each train.</a:t>
            </a:r>
          </a:p>
          <a:p>
            <a:r>
              <a:rPr lang="en-US" smtClean="0"/>
              <a:t>Changing train number:</a:t>
            </a:r>
          </a:p>
          <a:p>
            <a:pPr lvl="1"/>
            <a:r>
              <a:rPr lang="en-US" smtClean="0"/>
              <a:t>must change soft panel settings to reflect current train’s speed, etc.</a:t>
            </a:r>
          </a:p>
          <a:p>
            <a:r>
              <a:rPr lang="en-US" smtClean="0"/>
              <a:t>Controlling throttle/inertia/estop:</a:t>
            </a:r>
          </a:p>
          <a:p>
            <a:pPr lvl="1"/>
            <a:r>
              <a:rPr lang="en-US" smtClean="0"/>
              <a:t>read panel, check for changes, perform command.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err="1" smtClean="0"/>
              <a:t>verheads</a:t>
            </a:r>
            <a:r>
              <a:rPr lang="en-US" dirty="0" smtClean="0"/>
              <a:t> </a:t>
            </a:r>
            <a:r>
              <a:rPr lang="en-US" dirty="0" smtClean="0"/>
              <a:t>for </a:t>
            </a:r>
            <a:r>
              <a:rPr lang="en-US" i="1" dirty="0" smtClean="0"/>
              <a:t>Computers as Components 2</a:t>
            </a:r>
            <a:r>
              <a:rPr lang="en-US" i="1" baseline="30000" dirty="0" smtClean="0"/>
              <a:t>nd</a:t>
            </a:r>
            <a:r>
              <a:rPr lang="en-US" i="1" dirty="0" smtClean="0"/>
              <a:t> ed.</a:t>
            </a:r>
            <a:endParaRPr lang="en-US" dirty="0" smtClean="0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Control input sequence diagram</a:t>
            </a:r>
          </a:p>
        </p:txBody>
      </p:sp>
      <p:sp>
        <p:nvSpPr>
          <p:cNvPr id="35845" name="Rectangle 4"/>
          <p:cNvSpPr>
            <a:spLocks noChangeArrowheads="1"/>
          </p:cNvSpPr>
          <p:nvPr/>
        </p:nvSpPr>
        <p:spPr bwMode="auto">
          <a:xfrm>
            <a:off x="1143000" y="1752600"/>
            <a:ext cx="1066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:</a:t>
            </a:r>
            <a:r>
              <a:rPr lang="en-US" u="sng"/>
              <a:t>knobs</a:t>
            </a:r>
            <a:endParaRPr lang="en-US"/>
          </a:p>
        </p:txBody>
      </p:sp>
      <p:sp>
        <p:nvSpPr>
          <p:cNvPr id="35846" name="Rectangle 5"/>
          <p:cNvSpPr>
            <a:spLocks noChangeArrowheads="1"/>
          </p:cNvSpPr>
          <p:nvPr/>
        </p:nvSpPr>
        <p:spPr bwMode="auto">
          <a:xfrm>
            <a:off x="2971800" y="1752600"/>
            <a:ext cx="9906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:</a:t>
            </a:r>
            <a:r>
              <a:rPr lang="en-US" u="sng"/>
              <a:t>panel</a:t>
            </a:r>
            <a:endParaRPr lang="en-US"/>
          </a:p>
        </p:txBody>
      </p:sp>
      <p:sp>
        <p:nvSpPr>
          <p:cNvPr id="35847" name="Rectangle 6"/>
          <p:cNvSpPr>
            <a:spLocks noChangeArrowheads="1"/>
          </p:cNvSpPr>
          <p:nvPr/>
        </p:nvSpPr>
        <p:spPr bwMode="auto">
          <a:xfrm>
            <a:off x="4800600" y="1752600"/>
            <a:ext cx="1447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:</a:t>
            </a:r>
            <a:r>
              <a:rPr lang="en-US" u="sng"/>
              <a:t>formatter</a:t>
            </a:r>
            <a:endParaRPr lang="en-US"/>
          </a:p>
        </p:txBody>
      </p:sp>
      <p:sp>
        <p:nvSpPr>
          <p:cNvPr id="35848" name="Rectangle 7"/>
          <p:cNvSpPr>
            <a:spLocks noChangeArrowheads="1"/>
          </p:cNvSpPr>
          <p:nvPr/>
        </p:nvSpPr>
        <p:spPr bwMode="auto">
          <a:xfrm>
            <a:off x="6629400" y="1752600"/>
            <a:ext cx="16002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:</a:t>
            </a:r>
            <a:r>
              <a:rPr lang="en-US" u="sng"/>
              <a:t>transmitter</a:t>
            </a:r>
            <a:endParaRPr lang="en-US"/>
          </a:p>
        </p:txBody>
      </p:sp>
      <p:grpSp>
        <p:nvGrpSpPr>
          <p:cNvPr id="35849" name="Group 13"/>
          <p:cNvGrpSpPr>
            <a:grpSpLocks/>
          </p:cNvGrpSpPr>
          <p:nvPr/>
        </p:nvGrpSpPr>
        <p:grpSpPr bwMode="auto">
          <a:xfrm rot="-5400000">
            <a:off x="-419100" y="2933700"/>
            <a:ext cx="2133600" cy="990600"/>
            <a:chOff x="816" y="1680"/>
            <a:chExt cx="1344" cy="624"/>
          </a:xfrm>
        </p:grpSpPr>
        <p:sp>
          <p:nvSpPr>
            <p:cNvPr id="35893" name="AutoShape 8"/>
            <p:cNvSpPr>
              <a:spLocks noChangeArrowheads="1"/>
            </p:cNvSpPr>
            <p:nvPr/>
          </p:nvSpPr>
          <p:spPr bwMode="auto">
            <a:xfrm flipH="1">
              <a:off x="816" y="1680"/>
              <a:ext cx="1344" cy="624"/>
            </a:xfrm>
            <a:prstGeom prst="flowChartPunchedCard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change in speed/</a:t>
              </a:r>
            </a:p>
            <a:p>
              <a:pPr algn="ctr"/>
              <a:r>
                <a:rPr lang="en-US"/>
                <a:t>inertia/estop</a:t>
              </a:r>
            </a:p>
          </p:txBody>
        </p:sp>
        <p:sp>
          <p:nvSpPr>
            <p:cNvPr id="35894" name="AutoShape 9"/>
            <p:cNvSpPr>
              <a:spLocks noChangeArrowheads="1"/>
            </p:cNvSpPr>
            <p:nvPr/>
          </p:nvSpPr>
          <p:spPr bwMode="auto">
            <a:xfrm>
              <a:off x="1920" y="1680"/>
              <a:ext cx="240" cy="144"/>
            </a:xfrm>
            <a:prstGeom prst="rtTriangl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5850" name="Group 12"/>
          <p:cNvGrpSpPr>
            <a:grpSpLocks/>
          </p:cNvGrpSpPr>
          <p:nvPr/>
        </p:nvGrpSpPr>
        <p:grpSpPr bwMode="auto">
          <a:xfrm rot="-5400000">
            <a:off x="-190500" y="4838700"/>
            <a:ext cx="1676400" cy="990600"/>
            <a:chOff x="864" y="2832"/>
            <a:chExt cx="1344" cy="624"/>
          </a:xfrm>
        </p:grpSpPr>
        <p:sp>
          <p:nvSpPr>
            <p:cNvPr id="35891" name="AutoShape 10"/>
            <p:cNvSpPr>
              <a:spLocks noChangeArrowheads="1"/>
            </p:cNvSpPr>
            <p:nvPr/>
          </p:nvSpPr>
          <p:spPr bwMode="auto">
            <a:xfrm flipH="1">
              <a:off x="864" y="2832"/>
              <a:ext cx="1344" cy="624"/>
            </a:xfrm>
            <a:prstGeom prst="flowChartPunchedCard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change in</a:t>
              </a:r>
            </a:p>
            <a:p>
              <a:pPr algn="ctr"/>
              <a:r>
                <a:rPr lang="en-US"/>
                <a:t>train number</a:t>
              </a:r>
            </a:p>
          </p:txBody>
        </p:sp>
        <p:sp>
          <p:nvSpPr>
            <p:cNvPr id="35892" name="AutoShape 11"/>
            <p:cNvSpPr>
              <a:spLocks noChangeArrowheads="1"/>
            </p:cNvSpPr>
            <p:nvPr/>
          </p:nvSpPr>
          <p:spPr bwMode="auto">
            <a:xfrm>
              <a:off x="1968" y="2832"/>
              <a:ext cx="240" cy="144"/>
            </a:xfrm>
            <a:prstGeom prst="rtTriangl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5851" name="Line 14"/>
          <p:cNvSpPr>
            <a:spLocks noChangeShapeType="1"/>
          </p:cNvSpPr>
          <p:nvPr/>
        </p:nvSpPr>
        <p:spPr bwMode="auto">
          <a:xfrm>
            <a:off x="1676400" y="2286000"/>
            <a:ext cx="0" cy="3962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52" name="Line 15"/>
          <p:cNvSpPr>
            <a:spLocks noChangeShapeType="1"/>
          </p:cNvSpPr>
          <p:nvPr/>
        </p:nvSpPr>
        <p:spPr bwMode="auto">
          <a:xfrm>
            <a:off x="3429000" y="2286000"/>
            <a:ext cx="0" cy="3962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53" name="Line 16"/>
          <p:cNvSpPr>
            <a:spLocks noChangeShapeType="1"/>
          </p:cNvSpPr>
          <p:nvPr/>
        </p:nvSpPr>
        <p:spPr bwMode="auto">
          <a:xfrm>
            <a:off x="5486400" y="2286000"/>
            <a:ext cx="0" cy="3962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54" name="Line 17"/>
          <p:cNvSpPr>
            <a:spLocks noChangeShapeType="1"/>
          </p:cNvSpPr>
          <p:nvPr/>
        </p:nvSpPr>
        <p:spPr bwMode="auto">
          <a:xfrm>
            <a:off x="7467600" y="2286000"/>
            <a:ext cx="0" cy="3962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55" name="Rectangle 18"/>
          <p:cNvSpPr>
            <a:spLocks noChangeArrowheads="1"/>
          </p:cNvSpPr>
          <p:nvPr/>
        </p:nvSpPr>
        <p:spPr bwMode="auto">
          <a:xfrm>
            <a:off x="1600200" y="2286000"/>
            <a:ext cx="1524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56" name="Rectangle 19"/>
          <p:cNvSpPr>
            <a:spLocks noChangeArrowheads="1"/>
          </p:cNvSpPr>
          <p:nvPr/>
        </p:nvSpPr>
        <p:spPr bwMode="auto">
          <a:xfrm>
            <a:off x="3352800" y="2590800"/>
            <a:ext cx="1524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57" name="Line 20"/>
          <p:cNvSpPr>
            <a:spLocks noChangeShapeType="1"/>
          </p:cNvSpPr>
          <p:nvPr/>
        </p:nvSpPr>
        <p:spPr bwMode="auto">
          <a:xfrm>
            <a:off x="1752600" y="25908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58" name="Text Box 21"/>
          <p:cNvSpPr txBox="1">
            <a:spLocks noChangeArrowheads="1"/>
          </p:cNvSpPr>
          <p:nvPr/>
        </p:nvSpPr>
        <p:spPr bwMode="auto">
          <a:xfrm>
            <a:off x="1812925" y="2174875"/>
            <a:ext cx="13589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change in</a:t>
            </a:r>
          </a:p>
          <a:p>
            <a:r>
              <a:rPr lang="en-US"/>
              <a:t>control</a:t>
            </a:r>
          </a:p>
          <a:p>
            <a:r>
              <a:rPr lang="en-US"/>
              <a:t>settings</a:t>
            </a:r>
          </a:p>
        </p:txBody>
      </p:sp>
      <p:sp>
        <p:nvSpPr>
          <p:cNvPr id="35859" name="Rectangle 22"/>
          <p:cNvSpPr>
            <a:spLocks noChangeArrowheads="1"/>
          </p:cNvSpPr>
          <p:nvPr/>
        </p:nvSpPr>
        <p:spPr bwMode="auto">
          <a:xfrm>
            <a:off x="5410200" y="2286000"/>
            <a:ext cx="152400" cy="3810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60" name="Rectangle 23"/>
          <p:cNvSpPr>
            <a:spLocks noChangeArrowheads="1"/>
          </p:cNvSpPr>
          <p:nvPr/>
        </p:nvSpPr>
        <p:spPr bwMode="auto">
          <a:xfrm>
            <a:off x="7391400" y="3352800"/>
            <a:ext cx="152400" cy="1295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61" name="Line 24"/>
          <p:cNvSpPr>
            <a:spLocks noChangeShapeType="1"/>
          </p:cNvSpPr>
          <p:nvPr/>
        </p:nvSpPr>
        <p:spPr bwMode="auto">
          <a:xfrm flipH="1">
            <a:off x="3505200" y="2590800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62" name="Line 25"/>
          <p:cNvSpPr>
            <a:spLocks noChangeShapeType="1"/>
          </p:cNvSpPr>
          <p:nvPr/>
        </p:nvSpPr>
        <p:spPr bwMode="auto">
          <a:xfrm>
            <a:off x="3505200" y="2895600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63" name="Text Box 26"/>
          <p:cNvSpPr txBox="1">
            <a:spLocks noChangeArrowheads="1"/>
          </p:cNvSpPr>
          <p:nvPr/>
        </p:nvSpPr>
        <p:spPr bwMode="auto">
          <a:xfrm>
            <a:off x="3733800" y="2209800"/>
            <a:ext cx="1443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read panel</a:t>
            </a:r>
          </a:p>
        </p:txBody>
      </p:sp>
      <p:sp>
        <p:nvSpPr>
          <p:cNvPr id="35864" name="Text Box 27"/>
          <p:cNvSpPr txBox="1">
            <a:spLocks noChangeArrowheads="1"/>
          </p:cNvSpPr>
          <p:nvPr/>
        </p:nvSpPr>
        <p:spPr bwMode="auto">
          <a:xfrm>
            <a:off x="3505200" y="2895600"/>
            <a:ext cx="18494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panel settings</a:t>
            </a:r>
          </a:p>
        </p:txBody>
      </p:sp>
      <p:sp>
        <p:nvSpPr>
          <p:cNvPr id="35865" name="Line 28"/>
          <p:cNvSpPr>
            <a:spLocks noChangeShapeType="1"/>
          </p:cNvSpPr>
          <p:nvPr/>
        </p:nvSpPr>
        <p:spPr bwMode="auto">
          <a:xfrm>
            <a:off x="5562600" y="28956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66" name="Line 29"/>
          <p:cNvSpPr>
            <a:spLocks noChangeShapeType="1"/>
          </p:cNvSpPr>
          <p:nvPr/>
        </p:nvSpPr>
        <p:spPr bwMode="auto">
          <a:xfrm>
            <a:off x="5867400" y="2895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67" name="Line 30"/>
          <p:cNvSpPr>
            <a:spLocks noChangeShapeType="1"/>
          </p:cNvSpPr>
          <p:nvPr/>
        </p:nvSpPr>
        <p:spPr bwMode="auto">
          <a:xfrm flipH="1">
            <a:off x="5562600" y="3124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68" name="Text Box 31"/>
          <p:cNvSpPr txBox="1">
            <a:spLocks noChangeArrowheads="1"/>
          </p:cNvSpPr>
          <p:nvPr/>
        </p:nvSpPr>
        <p:spPr bwMode="auto">
          <a:xfrm>
            <a:off x="6003925" y="2479675"/>
            <a:ext cx="1670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panel-active</a:t>
            </a:r>
          </a:p>
        </p:txBody>
      </p:sp>
      <p:sp>
        <p:nvSpPr>
          <p:cNvPr id="35869" name="Line 32"/>
          <p:cNvSpPr>
            <a:spLocks noChangeShapeType="1"/>
          </p:cNvSpPr>
          <p:nvPr/>
        </p:nvSpPr>
        <p:spPr bwMode="auto">
          <a:xfrm>
            <a:off x="5562600" y="33528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70" name="Text Box 33"/>
          <p:cNvSpPr txBox="1">
            <a:spLocks noChangeArrowheads="1"/>
          </p:cNvSpPr>
          <p:nvPr/>
        </p:nvSpPr>
        <p:spPr bwMode="auto">
          <a:xfrm>
            <a:off x="6003925" y="2936875"/>
            <a:ext cx="2044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send-command</a:t>
            </a:r>
          </a:p>
        </p:txBody>
      </p:sp>
      <p:sp>
        <p:nvSpPr>
          <p:cNvPr id="35871" name="Line 34"/>
          <p:cNvSpPr>
            <a:spLocks noChangeShapeType="1"/>
          </p:cNvSpPr>
          <p:nvPr/>
        </p:nvSpPr>
        <p:spPr bwMode="auto">
          <a:xfrm flipH="1">
            <a:off x="5562600" y="46482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72" name="Text Box 35"/>
          <p:cNvSpPr txBox="1">
            <a:spLocks noChangeArrowheads="1"/>
          </p:cNvSpPr>
          <p:nvPr/>
        </p:nvSpPr>
        <p:spPr bwMode="auto">
          <a:xfrm>
            <a:off x="7527925" y="3394075"/>
            <a:ext cx="169703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send-speed,</a:t>
            </a:r>
          </a:p>
          <a:p>
            <a:r>
              <a:rPr lang="en-US"/>
              <a:t>send-inertia.</a:t>
            </a:r>
          </a:p>
          <a:p>
            <a:r>
              <a:rPr lang="en-US"/>
              <a:t>send-estop</a:t>
            </a:r>
          </a:p>
        </p:txBody>
      </p:sp>
      <p:sp>
        <p:nvSpPr>
          <p:cNvPr id="35873" name="Rectangle 36"/>
          <p:cNvSpPr>
            <a:spLocks noChangeArrowheads="1"/>
          </p:cNvSpPr>
          <p:nvPr/>
        </p:nvSpPr>
        <p:spPr bwMode="auto">
          <a:xfrm>
            <a:off x="3352800" y="3505200"/>
            <a:ext cx="1524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74" name="Line 37"/>
          <p:cNvSpPr>
            <a:spLocks noChangeShapeType="1"/>
          </p:cNvSpPr>
          <p:nvPr/>
        </p:nvSpPr>
        <p:spPr bwMode="auto">
          <a:xfrm flipH="1">
            <a:off x="3505200" y="3505200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75" name="Line 38"/>
          <p:cNvSpPr>
            <a:spLocks noChangeShapeType="1"/>
          </p:cNvSpPr>
          <p:nvPr/>
        </p:nvSpPr>
        <p:spPr bwMode="auto">
          <a:xfrm>
            <a:off x="3505200" y="3810000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76" name="Text Box 39"/>
          <p:cNvSpPr txBox="1">
            <a:spLocks noChangeArrowheads="1"/>
          </p:cNvSpPr>
          <p:nvPr/>
        </p:nvSpPr>
        <p:spPr bwMode="auto">
          <a:xfrm>
            <a:off x="3733800" y="3124200"/>
            <a:ext cx="1443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read panel</a:t>
            </a:r>
          </a:p>
        </p:txBody>
      </p:sp>
      <p:sp>
        <p:nvSpPr>
          <p:cNvPr id="35877" name="Text Box 40"/>
          <p:cNvSpPr txBox="1">
            <a:spLocks noChangeArrowheads="1"/>
          </p:cNvSpPr>
          <p:nvPr/>
        </p:nvSpPr>
        <p:spPr bwMode="auto">
          <a:xfrm>
            <a:off x="3505200" y="3810000"/>
            <a:ext cx="18494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panel settings</a:t>
            </a:r>
          </a:p>
        </p:txBody>
      </p:sp>
      <p:sp>
        <p:nvSpPr>
          <p:cNvPr id="35878" name="Rectangle 41"/>
          <p:cNvSpPr>
            <a:spLocks noChangeArrowheads="1"/>
          </p:cNvSpPr>
          <p:nvPr/>
        </p:nvSpPr>
        <p:spPr bwMode="auto">
          <a:xfrm>
            <a:off x="3352800" y="4648200"/>
            <a:ext cx="152400" cy="1143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79" name="Line 42"/>
          <p:cNvSpPr>
            <a:spLocks noChangeShapeType="1"/>
          </p:cNvSpPr>
          <p:nvPr/>
        </p:nvSpPr>
        <p:spPr bwMode="auto">
          <a:xfrm flipH="1">
            <a:off x="3429000" y="4648200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80" name="Line 43"/>
          <p:cNvSpPr>
            <a:spLocks noChangeShapeType="1"/>
          </p:cNvSpPr>
          <p:nvPr/>
        </p:nvSpPr>
        <p:spPr bwMode="auto">
          <a:xfrm>
            <a:off x="3505200" y="4800600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81" name="Text Box 44"/>
          <p:cNvSpPr txBox="1">
            <a:spLocks noChangeArrowheads="1"/>
          </p:cNvSpPr>
          <p:nvPr/>
        </p:nvSpPr>
        <p:spPr bwMode="auto">
          <a:xfrm>
            <a:off x="3657600" y="4267200"/>
            <a:ext cx="1443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read panel</a:t>
            </a:r>
          </a:p>
        </p:txBody>
      </p:sp>
      <p:sp>
        <p:nvSpPr>
          <p:cNvPr id="35882" name="Text Box 45"/>
          <p:cNvSpPr txBox="1">
            <a:spLocks noChangeArrowheads="1"/>
          </p:cNvSpPr>
          <p:nvPr/>
        </p:nvSpPr>
        <p:spPr bwMode="auto">
          <a:xfrm>
            <a:off x="3505200" y="4800600"/>
            <a:ext cx="18494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panel settings</a:t>
            </a:r>
          </a:p>
        </p:txBody>
      </p:sp>
      <p:sp>
        <p:nvSpPr>
          <p:cNvPr id="35883" name="Rectangle 46"/>
          <p:cNvSpPr>
            <a:spLocks noChangeArrowheads="1"/>
          </p:cNvSpPr>
          <p:nvPr/>
        </p:nvSpPr>
        <p:spPr bwMode="auto">
          <a:xfrm>
            <a:off x="1616075" y="4606925"/>
            <a:ext cx="1524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84" name="Text Box 47"/>
          <p:cNvSpPr txBox="1">
            <a:spLocks noChangeArrowheads="1"/>
          </p:cNvSpPr>
          <p:nvPr/>
        </p:nvSpPr>
        <p:spPr bwMode="auto">
          <a:xfrm>
            <a:off x="1828800" y="4495800"/>
            <a:ext cx="13589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change in</a:t>
            </a:r>
          </a:p>
          <a:p>
            <a:r>
              <a:rPr lang="en-US"/>
              <a:t>train</a:t>
            </a:r>
          </a:p>
          <a:p>
            <a:r>
              <a:rPr lang="en-US"/>
              <a:t>number</a:t>
            </a:r>
          </a:p>
        </p:txBody>
      </p:sp>
      <p:sp>
        <p:nvSpPr>
          <p:cNvPr id="35885" name="Rectangle 49"/>
          <p:cNvSpPr>
            <a:spLocks noChangeArrowheads="1"/>
          </p:cNvSpPr>
          <p:nvPr/>
        </p:nvSpPr>
        <p:spPr bwMode="auto">
          <a:xfrm>
            <a:off x="1524000" y="5715000"/>
            <a:ext cx="1524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86" name="Line 50"/>
          <p:cNvSpPr>
            <a:spLocks noChangeShapeType="1"/>
          </p:cNvSpPr>
          <p:nvPr/>
        </p:nvSpPr>
        <p:spPr bwMode="auto">
          <a:xfrm flipH="1">
            <a:off x="1676400" y="57150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87" name="Text Box 51"/>
          <p:cNvSpPr txBox="1">
            <a:spLocks noChangeArrowheads="1"/>
          </p:cNvSpPr>
          <p:nvPr/>
        </p:nvSpPr>
        <p:spPr bwMode="auto">
          <a:xfrm>
            <a:off x="1736725" y="5832475"/>
            <a:ext cx="1352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set-knobs</a:t>
            </a:r>
          </a:p>
        </p:txBody>
      </p:sp>
      <p:sp>
        <p:nvSpPr>
          <p:cNvPr id="35888" name="Line 52"/>
          <p:cNvSpPr>
            <a:spLocks noChangeShapeType="1"/>
          </p:cNvSpPr>
          <p:nvPr/>
        </p:nvSpPr>
        <p:spPr bwMode="auto">
          <a:xfrm>
            <a:off x="1828800" y="46482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89" name="Line 53"/>
          <p:cNvSpPr>
            <a:spLocks noChangeShapeType="1"/>
          </p:cNvSpPr>
          <p:nvPr/>
        </p:nvSpPr>
        <p:spPr bwMode="auto">
          <a:xfrm flipH="1">
            <a:off x="3581400" y="54102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90" name="Text Box 54"/>
          <p:cNvSpPr txBox="1">
            <a:spLocks noChangeArrowheads="1"/>
          </p:cNvSpPr>
          <p:nvPr/>
        </p:nvSpPr>
        <p:spPr bwMode="auto">
          <a:xfrm>
            <a:off x="3641725" y="5375275"/>
            <a:ext cx="1724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new-settings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Formatter operate behavior</a:t>
            </a:r>
          </a:p>
        </p:txBody>
      </p:sp>
      <p:sp>
        <p:nvSpPr>
          <p:cNvPr id="36869" name="AutoShape 4"/>
          <p:cNvSpPr>
            <a:spLocks noChangeArrowheads="1"/>
          </p:cNvSpPr>
          <p:nvPr/>
        </p:nvSpPr>
        <p:spPr bwMode="auto">
          <a:xfrm>
            <a:off x="838200" y="3276600"/>
            <a:ext cx="1295400" cy="6858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idle</a:t>
            </a:r>
          </a:p>
        </p:txBody>
      </p:sp>
      <p:sp>
        <p:nvSpPr>
          <p:cNvPr id="36870" name="AutoShape 5"/>
          <p:cNvSpPr>
            <a:spLocks noChangeArrowheads="1"/>
          </p:cNvSpPr>
          <p:nvPr/>
        </p:nvSpPr>
        <p:spPr bwMode="auto">
          <a:xfrm>
            <a:off x="5562600" y="2133600"/>
            <a:ext cx="1981200" cy="6858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update-panel()</a:t>
            </a:r>
          </a:p>
        </p:txBody>
      </p:sp>
      <p:sp>
        <p:nvSpPr>
          <p:cNvPr id="36871" name="AutoShape 6"/>
          <p:cNvSpPr>
            <a:spLocks noChangeArrowheads="1"/>
          </p:cNvSpPr>
          <p:nvPr/>
        </p:nvSpPr>
        <p:spPr bwMode="auto">
          <a:xfrm>
            <a:off x="5410200" y="3810000"/>
            <a:ext cx="2286000" cy="6858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send-command()</a:t>
            </a:r>
          </a:p>
        </p:txBody>
      </p:sp>
      <p:sp>
        <p:nvSpPr>
          <p:cNvPr id="36872" name="AutoShape 7"/>
          <p:cNvSpPr>
            <a:spLocks noChangeArrowheads="1"/>
          </p:cNvSpPr>
          <p:nvPr/>
        </p:nvSpPr>
        <p:spPr bwMode="auto">
          <a:xfrm>
            <a:off x="3886200" y="3200400"/>
            <a:ext cx="838200" cy="7620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3" name="Text Box 8"/>
          <p:cNvSpPr txBox="1">
            <a:spLocks noChangeArrowheads="1"/>
          </p:cNvSpPr>
          <p:nvPr/>
        </p:nvSpPr>
        <p:spPr bwMode="auto">
          <a:xfrm>
            <a:off x="2209800" y="2971800"/>
            <a:ext cx="187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panel-active()</a:t>
            </a:r>
          </a:p>
        </p:txBody>
      </p:sp>
      <p:sp>
        <p:nvSpPr>
          <p:cNvPr id="36874" name="Text Box 9"/>
          <p:cNvSpPr txBox="1">
            <a:spLocks noChangeArrowheads="1"/>
          </p:cNvSpPr>
          <p:nvPr/>
        </p:nvSpPr>
        <p:spPr bwMode="auto">
          <a:xfrm>
            <a:off x="5105400" y="2971800"/>
            <a:ext cx="2332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new train number</a:t>
            </a:r>
          </a:p>
        </p:txBody>
      </p:sp>
      <p:sp>
        <p:nvSpPr>
          <p:cNvPr id="36875" name="Text Box 10"/>
          <p:cNvSpPr txBox="1">
            <a:spLocks noChangeArrowheads="1"/>
          </p:cNvSpPr>
          <p:nvPr/>
        </p:nvSpPr>
        <p:spPr bwMode="auto">
          <a:xfrm>
            <a:off x="4343400" y="4114800"/>
            <a:ext cx="809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other</a:t>
            </a:r>
          </a:p>
        </p:txBody>
      </p:sp>
      <p:sp>
        <p:nvSpPr>
          <p:cNvPr id="36876" name="Line 11"/>
          <p:cNvSpPr>
            <a:spLocks noChangeShapeType="1"/>
          </p:cNvSpPr>
          <p:nvPr/>
        </p:nvSpPr>
        <p:spPr bwMode="auto">
          <a:xfrm>
            <a:off x="2133600" y="35814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7" name="Line 12"/>
          <p:cNvSpPr>
            <a:spLocks noChangeShapeType="1"/>
          </p:cNvSpPr>
          <p:nvPr/>
        </p:nvSpPr>
        <p:spPr bwMode="auto">
          <a:xfrm flipV="1">
            <a:off x="4572000" y="2743200"/>
            <a:ext cx="990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8" name="Line 13"/>
          <p:cNvSpPr>
            <a:spLocks noChangeShapeType="1"/>
          </p:cNvSpPr>
          <p:nvPr/>
        </p:nvSpPr>
        <p:spPr bwMode="auto">
          <a:xfrm>
            <a:off x="4572000" y="3733800"/>
            <a:ext cx="838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6879" name="AutoShape 14"/>
          <p:cNvCxnSpPr>
            <a:cxnSpLocks noChangeShapeType="1"/>
            <a:stCxn id="36871" idx="2"/>
            <a:endCxn id="36869" idx="2"/>
          </p:cNvCxnSpPr>
          <p:nvPr/>
        </p:nvCxnSpPr>
        <p:spPr bwMode="auto">
          <a:xfrm rot="16200000" flipV="1">
            <a:off x="3752850" y="1695450"/>
            <a:ext cx="533400" cy="5067300"/>
          </a:xfrm>
          <a:prstGeom prst="bentConnector3">
            <a:avLst>
              <a:gd name="adj1" fmla="val -42856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6880" name="AutoShape 15"/>
          <p:cNvCxnSpPr>
            <a:cxnSpLocks noChangeShapeType="1"/>
            <a:stCxn id="36870" idx="0"/>
            <a:endCxn id="36869" idx="0"/>
          </p:cNvCxnSpPr>
          <p:nvPr/>
        </p:nvCxnSpPr>
        <p:spPr bwMode="auto">
          <a:xfrm rot="-5400000" flipH="1" flipV="1">
            <a:off x="3448050" y="171450"/>
            <a:ext cx="1143000" cy="5067300"/>
          </a:xfrm>
          <a:prstGeom prst="bentConnector3">
            <a:avLst>
              <a:gd name="adj1" fmla="val -2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Panel-active behavior</a:t>
            </a:r>
          </a:p>
        </p:txBody>
      </p:sp>
      <p:sp>
        <p:nvSpPr>
          <p:cNvPr id="37893" name="Oval 4"/>
          <p:cNvSpPr>
            <a:spLocks noChangeArrowheads="1"/>
          </p:cNvSpPr>
          <p:nvPr/>
        </p:nvSpPr>
        <p:spPr bwMode="auto">
          <a:xfrm>
            <a:off x="2057400" y="1676400"/>
            <a:ext cx="381000" cy="3810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4" name="AutoShape 5"/>
          <p:cNvSpPr>
            <a:spLocks noChangeArrowheads="1"/>
          </p:cNvSpPr>
          <p:nvPr/>
        </p:nvSpPr>
        <p:spPr bwMode="auto">
          <a:xfrm>
            <a:off x="609600" y="2667000"/>
            <a:ext cx="2667000" cy="6858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panel*:read-train()</a:t>
            </a:r>
          </a:p>
        </p:txBody>
      </p:sp>
      <p:sp>
        <p:nvSpPr>
          <p:cNvPr id="37895" name="AutoShape 6"/>
          <p:cNvSpPr>
            <a:spLocks noChangeArrowheads="1"/>
          </p:cNvSpPr>
          <p:nvPr/>
        </p:nvSpPr>
        <p:spPr bwMode="auto">
          <a:xfrm>
            <a:off x="5029200" y="2362200"/>
            <a:ext cx="3429000" cy="13716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current-train = train-knob</a:t>
            </a:r>
          </a:p>
          <a:p>
            <a:pPr algn="ctr"/>
            <a:r>
              <a:rPr lang="en-US"/>
              <a:t>update-screen</a:t>
            </a:r>
          </a:p>
          <a:p>
            <a:pPr algn="ctr"/>
            <a:r>
              <a:rPr lang="en-US"/>
              <a:t>changed = true</a:t>
            </a:r>
          </a:p>
        </p:txBody>
      </p:sp>
      <p:sp>
        <p:nvSpPr>
          <p:cNvPr id="37896" name="AutoShape 7"/>
          <p:cNvSpPr>
            <a:spLocks noChangeArrowheads="1"/>
          </p:cNvSpPr>
          <p:nvPr/>
        </p:nvSpPr>
        <p:spPr bwMode="auto">
          <a:xfrm>
            <a:off x="3733800" y="2667000"/>
            <a:ext cx="838200" cy="7620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7" name="Line 8"/>
          <p:cNvSpPr>
            <a:spLocks noChangeShapeType="1"/>
          </p:cNvSpPr>
          <p:nvPr/>
        </p:nvSpPr>
        <p:spPr bwMode="auto">
          <a:xfrm>
            <a:off x="3276600" y="3048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Line 9"/>
          <p:cNvSpPr>
            <a:spLocks noChangeShapeType="1"/>
          </p:cNvSpPr>
          <p:nvPr/>
        </p:nvSpPr>
        <p:spPr bwMode="auto">
          <a:xfrm>
            <a:off x="4572000" y="3048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9" name="Text Box 10"/>
          <p:cNvSpPr txBox="1">
            <a:spLocks noChangeArrowheads="1"/>
          </p:cNvSpPr>
          <p:nvPr/>
        </p:nvSpPr>
        <p:spPr bwMode="auto">
          <a:xfrm>
            <a:off x="4479925" y="2403475"/>
            <a:ext cx="369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37900" name="Line 11"/>
          <p:cNvSpPr>
            <a:spLocks noChangeShapeType="1"/>
          </p:cNvSpPr>
          <p:nvPr/>
        </p:nvSpPr>
        <p:spPr bwMode="auto">
          <a:xfrm flipH="1">
            <a:off x="1828800" y="2057400"/>
            <a:ext cx="304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AutoShape 12"/>
          <p:cNvSpPr>
            <a:spLocks noChangeArrowheads="1"/>
          </p:cNvSpPr>
          <p:nvPr/>
        </p:nvSpPr>
        <p:spPr bwMode="auto">
          <a:xfrm>
            <a:off x="609600" y="4495800"/>
            <a:ext cx="2667000" cy="6858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panel*:read-speed()</a:t>
            </a:r>
          </a:p>
        </p:txBody>
      </p:sp>
      <p:sp>
        <p:nvSpPr>
          <p:cNvPr id="37902" name="AutoShape 13"/>
          <p:cNvSpPr>
            <a:spLocks noChangeArrowheads="1"/>
          </p:cNvSpPr>
          <p:nvPr/>
        </p:nvSpPr>
        <p:spPr bwMode="auto">
          <a:xfrm>
            <a:off x="5029200" y="4191000"/>
            <a:ext cx="3429000" cy="13716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current-speed = throttle</a:t>
            </a:r>
          </a:p>
          <a:p>
            <a:pPr algn="ctr"/>
            <a:r>
              <a:rPr lang="en-US"/>
              <a:t>changed = true</a:t>
            </a:r>
          </a:p>
        </p:txBody>
      </p:sp>
      <p:sp>
        <p:nvSpPr>
          <p:cNvPr id="37903" name="AutoShape 14"/>
          <p:cNvSpPr>
            <a:spLocks noChangeArrowheads="1"/>
          </p:cNvSpPr>
          <p:nvPr/>
        </p:nvSpPr>
        <p:spPr bwMode="auto">
          <a:xfrm>
            <a:off x="3733800" y="4495800"/>
            <a:ext cx="838200" cy="7620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Line 15"/>
          <p:cNvSpPr>
            <a:spLocks noChangeShapeType="1"/>
          </p:cNvSpPr>
          <p:nvPr/>
        </p:nvSpPr>
        <p:spPr bwMode="auto">
          <a:xfrm>
            <a:off x="3276600" y="4876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05" name="Line 16"/>
          <p:cNvSpPr>
            <a:spLocks noChangeShapeType="1"/>
          </p:cNvSpPr>
          <p:nvPr/>
        </p:nvSpPr>
        <p:spPr bwMode="auto">
          <a:xfrm>
            <a:off x="4572000" y="48768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06" name="Text Box 17"/>
          <p:cNvSpPr txBox="1">
            <a:spLocks noChangeArrowheads="1"/>
          </p:cNvSpPr>
          <p:nvPr/>
        </p:nvSpPr>
        <p:spPr bwMode="auto">
          <a:xfrm>
            <a:off x="4479925" y="4232275"/>
            <a:ext cx="369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37907" name="Line 18"/>
          <p:cNvSpPr>
            <a:spLocks noChangeShapeType="1"/>
          </p:cNvSpPr>
          <p:nvPr/>
        </p:nvSpPr>
        <p:spPr bwMode="auto">
          <a:xfrm flipH="1">
            <a:off x="1828800" y="3429000"/>
            <a:ext cx="22860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08" name="Text Box 19"/>
          <p:cNvSpPr txBox="1">
            <a:spLocks noChangeArrowheads="1"/>
          </p:cNvSpPr>
          <p:nvPr/>
        </p:nvSpPr>
        <p:spPr bwMode="auto">
          <a:xfrm>
            <a:off x="3962400" y="34290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F</a:t>
            </a:r>
          </a:p>
        </p:txBody>
      </p:sp>
      <p:sp>
        <p:nvSpPr>
          <p:cNvPr id="37909" name="Line 20"/>
          <p:cNvSpPr>
            <a:spLocks noChangeShapeType="1"/>
          </p:cNvSpPr>
          <p:nvPr/>
        </p:nvSpPr>
        <p:spPr bwMode="auto">
          <a:xfrm flipH="1">
            <a:off x="3276600" y="52578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10" name="Text Box 21"/>
          <p:cNvSpPr txBox="1">
            <a:spLocks noChangeArrowheads="1"/>
          </p:cNvSpPr>
          <p:nvPr/>
        </p:nvSpPr>
        <p:spPr bwMode="auto">
          <a:xfrm>
            <a:off x="3032125" y="5756275"/>
            <a:ext cx="412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...</a:t>
            </a:r>
          </a:p>
        </p:txBody>
      </p:sp>
      <p:sp>
        <p:nvSpPr>
          <p:cNvPr id="37911" name="Text Box 22"/>
          <p:cNvSpPr txBox="1">
            <a:spLocks noChangeArrowheads="1"/>
          </p:cNvSpPr>
          <p:nvPr/>
        </p:nvSpPr>
        <p:spPr bwMode="auto">
          <a:xfrm>
            <a:off x="3946525" y="5299075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F</a:t>
            </a:r>
          </a:p>
        </p:txBody>
      </p:sp>
      <p:sp>
        <p:nvSpPr>
          <p:cNvPr id="37912" name="Line 23"/>
          <p:cNvSpPr>
            <a:spLocks noChangeShapeType="1"/>
          </p:cNvSpPr>
          <p:nvPr/>
        </p:nvSpPr>
        <p:spPr bwMode="auto">
          <a:xfrm flipH="1">
            <a:off x="2819400" y="3733800"/>
            <a:ext cx="3962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13" name="Line 24"/>
          <p:cNvSpPr>
            <a:spLocks noChangeShapeType="1"/>
          </p:cNvSpPr>
          <p:nvPr/>
        </p:nvSpPr>
        <p:spPr bwMode="auto">
          <a:xfrm flipH="1">
            <a:off x="6705600" y="5562600"/>
            <a:ext cx="457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14" name="Text Box 25"/>
          <p:cNvSpPr txBox="1">
            <a:spLocks noChangeArrowheads="1"/>
          </p:cNvSpPr>
          <p:nvPr/>
        </p:nvSpPr>
        <p:spPr bwMode="auto">
          <a:xfrm>
            <a:off x="6384925" y="5832475"/>
            <a:ext cx="412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...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Controller class</a:t>
            </a:r>
          </a:p>
        </p:txBody>
      </p:sp>
      <p:sp>
        <p:nvSpPr>
          <p:cNvPr id="38917" name="Rectangle 4"/>
          <p:cNvSpPr>
            <a:spLocks noChangeArrowheads="1"/>
          </p:cNvSpPr>
          <p:nvPr/>
        </p:nvSpPr>
        <p:spPr bwMode="auto">
          <a:xfrm>
            <a:off x="2209800" y="1981200"/>
            <a:ext cx="4572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controller</a:t>
            </a:r>
          </a:p>
        </p:txBody>
      </p:sp>
      <p:sp>
        <p:nvSpPr>
          <p:cNvPr id="38918" name="Rectangle 5"/>
          <p:cNvSpPr>
            <a:spLocks noChangeArrowheads="1"/>
          </p:cNvSpPr>
          <p:nvPr/>
        </p:nvSpPr>
        <p:spPr bwMode="auto">
          <a:xfrm>
            <a:off x="2209800" y="2514600"/>
            <a:ext cx="4572000" cy="21336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current-train: integer</a:t>
            </a:r>
          </a:p>
          <a:p>
            <a:r>
              <a:rPr lang="en-US"/>
              <a:t>current-speed[ntrains]: integer</a:t>
            </a:r>
          </a:p>
          <a:p>
            <a:r>
              <a:rPr lang="en-US"/>
              <a:t>current-direction[ntrains]: boolean</a:t>
            </a:r>
          </a:p>
          <a:p>
            <a:r>
              <a:rPr lang="en-US"/>
              <a:t>current-inertia[ntrains]:</a:t>
            </a:r>
          </a:p>
          <a:p>
            <a:r>
              <a:rPr lang="en-US"/>
              <a:t>   unsigned-integer</a:t>
            </a:r>
          </a:p>
        </p:txBody>
      </p:sp>
      <p:sp>
        <p:nvSpPr>
          <p:cNvPr id="38919" name="Rectangle 6"/>
          <p:cNvSpPr>
            <a:spLocks noChangeArrowheads="1"/>
          </p:cNvSpPr>
          <p:nvPr/>
        </p:nvSpPr>
        <p:spPr bwMode="auto">
          <a:xfrm>
            <a:off x="2209800" y="4648200"/>
            <a:ext cx="4572000" cy="12192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operate()</a:t>
            </a:r>
          </a:p>
          <a:p>
            <a:r>
              <a:rPr lang="en-US"/>
              <a:t>issue-command()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Setting the speed</a:t>
            </a: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Don’t want to change speed instantaneously.</a:t>
            </a:r>
          </a:p>
          <a:p>
            <a:r>
              <a:rPr lang="en-US" smtClean="0"/>
              <a:t>Controller should change speed gradually by sending several commands.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Sequence diagram for set-speed command</a:t>
            </a:r>
          </a:p>
        </p:txBody>
      </p:sp>
      <p:sp>
        <p:nvSpPr>
          <p:cNvPr id="40965" name="Rectangle 4"/>
          <p:cNvSpPr>
            <a:spLocks noChangeArrowheads="1"/>
          </p:cNvSpPr>
          <p:nvPr/>
        </p:nvSpPr>
        <p:spPr bwMode="auto">
          <a:xfrm>
            <a:off x="1066800" y="1752600"/>
            <a:ext cx="12192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:</a:t>
            </a:r>
            <a:r>
              <a:rPr lang="en-US" u="sng"/>
              <a:t>receiver</a:t>
            </a:r>
            <a:endParaRPr lang="en-US"/>
          </a:p>
        </p:txBody>
      </p:sp>
      <p:sp>
        <p:nvSpPr>
          <p:cNvPr id="40966" name="Rectangle 5"/>
          <p:cNvSpPr>
            <a:spLocks noChangeArrowheads="1"/>
          </p:cNvSpPr>
          <p:nvPr/>
        </p:nvSpPr>
        <p:spPr bwMode="auto">
          <a:xfrm>
            <a:off x="2819400" y="1752600"/>
            <a:ext cx="13716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:</a:t>
            </a:r>
            <a:r>
              <a:rPr lang="en-US" u="sng"/>
              <a:t>controller</a:t>
            </a:r>
            <a:endParaRPr lang="en-US"/>
          </a:p>
        </p:txBody>
      </p:sp>
      <p:sp>
        <p:nvSpPr>
          <p:cNvPr id="40967" name="Rectangle 6"/>
          <p:cNvSpPr>
            <a:spLocks noChangeArrowheads="1"/>
          </p:cNvSpPr>
          <p:nvPr/>
        </p:nvSpPr>
        <p:spPr bwMode="auto">
          <a:xfrm>
            <a:off x="4419600" y="1752600"/>
            <a:ext cx="20574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:</a:t>
            </a:r>
            <a:r>
              <a:rPr lang="en-US" u="sng"/>
              <a:t>motor-interface</a:t>
            </a:r>
            <a:endParaRPr lang="en-US"/>
          </a:p>
        </p:txBody>
      </p:sp>
      <p:sp>
        <p:nvSpPr>
          <p:cNvPr id="40968" name="Rectangle 7"/>
          <p:cNvSpPr>
            <a:spLocks noChangeArrowheads="1"/>
          </p:cNvSpPr>
          <p:nvPr/>
        </p:nvSpPr>
        <p:spPr bwMode="auto">
          <a:xfrm>
            <a:off x="6629400" y="1752600"/>
            <a:ext cx="16002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:</a:t>
            </a:r>
            <a:r>
              <a:rPr lang="en-US" u="sng"/>
              <a:t>pulser*</a:t>
            </a:r>
            <a:endParaRPr lang="en-US"/>
          </a:p>
        </p:txBody>
      </p:sp>
      <p:sp>
        <p:nvSpPr>
          <p:cNvPr id="40969" name="Line 8"/>
          <p:cNvSpPr>
            <a:spLocks noChangeShapeType="1"/>
          </p:cNvSpPr>
          <p:nvPr/>
        </p:nvSpPr>
        <p:spPr bwMode="auto">
          <a:xfrm>
            <a:off x="1676400" y="2286000"/>
            <a:ext cx="0" cy="3962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0" name="Line 9"/>
          <p:cNvSpPr>
            <a:spLocks noChangeShapeType="1"/>
          </p:cNvSpPr>
          <p:nvPr/>
        </p:nvSpPr>
        <p:spPr bwMode="auto">
          <a:xfrm>
            <a:off x="3429000" y="2286000"/>
            <a:ext cx="0" cy="3962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1" name="Line 10"/>
          <p:cNvSpPr>
            <a:spLocks noChangeShapeType="1"/>
          </p:cNvSpPr>
          <p:nvPr/>
        </p:nvSpPr>
        <p:spPr bwMode="auto">
          <a:xfrm>
            <a:off x="5486400" y="2286000"/>
            <a:ext cx="0" cy="3962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2" name="Line 12"/>
          <p:cNvSpPr>
            <a:spLocks noChangeShapeType="1"/>
          </p:cNvSpPr>
          <p:nvPr/>
        </p:nvSpPr>
        <p:spPr bwMode="auto">
          <a:xfrm>
            <a:off x="7391400" y="2286000"/>
            <a:ext cx="0" cy="3962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3" name="Rectangle 13"/>
          <p:cNvSpPr>
            <a:spLocks noChangeArrowheads="1"/>
          </p:cNvSpPr>
          <p:nvPr/>
        </p:nvSpPr>
        <p:spPr bwMode="auto">
          <a:xfrm>
            <a:off x="1524000" y="2286000"/>
            <a:ext cx="228600" cy="388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4" name="Rectangle 14"/>
          <p:cNvSpPr>
            <a:spLocks noChangeArrowheads="1"/>
          </p:cNvSpPr>
          <p:nvPr/>
        </p:nvSpPr>
        <p:spPr bwMode="auto">
          <a:xfrm>
            <a:off x="3352800" y="2286000"/>
            <a:ext cx="228600" cy="388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5" name="Rectangle 15"/>
          <p:cNvSpPr>
            <a:spLocks noChangeArrowheads="1"/>
          </p:cNvSpPr>
          <p:nvPr/>
        </p:nvSpPr>
        <p:spPr bwMode="auto">
          <a:xfrm>
            <a:off x="5410200" y="3657600"/>
            <a:ext cx="152400" cy="2209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6" name="Rectangle 16"/>
          <p:cNvSpPr>
            <a:spLocks noChangeArrowheads="1"/>
          </p:cNvSpPr>
          <p:nvPr/>
        </p:nvSpPr>
        <p:spPr bwMode="auto">
          <a:xfrm>
            <a:off x="7315200" y="2286000"/>
            <a:ext cx="228600" cy="388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7" name="Text Box 17"/>
          <p:cNvSpPr txBox="1">
            <a:spLocks noChangeArrowheads="1"/>
          </p:cNvSpPr>
          <p:nvPr/>
        </p:nvSpPr>
        <p:spPr bwMode="auto">
          <a:xfrm>
            <a:off x="1965325" y="2174875"/>
            <a:ext cx="1317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new-cmd</a:t>
            </a:r>
          </a:p>
        </p:txBody>
      </p:sp>
      <p:sp>
        <p:nvSpPr>
          <p:cNvPr id="40978" name="Line 18"/>
          <p:cNvSpPr>
            <a:spLocks noChangeShapeType="1"/>
          </p:cNvSpPr>
          <p:nvPr/>
        </p:nvSpPr>
        <p:spPr bwMode="auto">
          <a:xfrm>
            <a:off x="1752600" y="26670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9" name="Text Box 19"/>
          <p:cNvSpPr txBox="1">
            <a:spLocks noChangeArrowheads="1"/>
          </p:cNvSpPr>
          <p:nvPr/>
        </p:nvSpPr>
        <p:spPr bwMode="auto">
          <a:xfrm>
            <a:off x="1981200" y="2667000"/>
            <a:ext cx="1333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cmd-type</a:t>
            </a:r>
          </a:p>
        </p:txBody>
      </p:sp>
      <p:sp>
        <p:nvSpPr>
          <p:cNvPr id="40980" name="Line 20"/>
          <p:cNvSpPr>
            <a:spLocks noChangeShapeType="1"/>
          </p:cNvSpPr>
          <p:nvPr/>
        </p:nvSpPr>
        <p:spPr bwMode="auto">
          <a:xfrm>
            <a:off x="1768475" y="3159125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81" name="Text Box 21"/>
          <p:cNvSpPr txBox="1">
            <a:spLocks noChangeArrowheads="1"/>
          </p:cNvSpPr>
          <p:nvPr/>
        </p:nvSpPr>
        <p:spPr bwMode="auto">
          <a:xfrm>
            <a:off x="1981200" y="3124200"/>
            <a:ext cx="1368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rcv-speed</a:t>
            </a:r>
          </a:p>
        </p:txBody>
      </p:sp>
      <p:sp>
        <p:nvSpPr>
          <p:cNvPr id="40982" name="Line 22"/>
          <p:cNvSpPr>
            <a:spLocks noChangeShapeType="1"/>
          </p:cNvSpPr>
          <p:nvPr/>
        </p:nvSpPr>
        <p:spPr bwMode="auto">
          <a:xfrm>
            <a:off x="1768475" y="3616325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83" name="Text Box 23"/>
          <p:cNvSpPr txBox="1">
            <a:spLocks noChangeArrowheads="1"/>
          </p:cNvSpPr>
          <p:nvPr/>
        </p:nvSpPr>
        <p:spPr bwMode="auto">
          <a:xfrm>
            <a:off x="3962400" y="3200400"/>
            <a:ext cx="1317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set-speed</a:t>
            </a:r>
          </a:p>
        </p:txBody>
      </p:sp>
      <p:sp>
        <p:nvSpPr>
          <p:cNvPr id="40984" name="Line 24"/>
          <p:cNvSpPr>
            <a:spLocks noChangeShapeType="1"/>
          </p:cNvSpPr>
          <p:nvPr/>
        </p:nvSpPr>
        <p:spPr bwMode="auto">
          <a:xfrm>
            <a:off x="3581400" y="36576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85" name="Line 25"/>
          <p:cNvSpPr>
            <a:spLocks noChangeShapeType="1"/>
          </p:cNvSpPr>
          <p:nvPr/>
        </p:nvSpPr>
        <p:spPr bwMode="auto">
          <a:xfrm>
            <a:off x="5562600" y="36576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86" name="Text Box 26"/>
          <p:cNvSpPr txBox="1">
            <a:spLocks noChangeArrowheads="1"/>
          </p:cNvSpPr>
          <p:nvPr/>
        </p:nvSpPr>
        <p:spPr bwMode="auto">
          <a:xfrm>
            <a:off x="5699125" y="3165475"/>
            <a:ext cx="1266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set-pulse</a:t>
            </a:r>
          </a:p>
        </p:txBody>
      </p:sp>
      <p:sp>
        <p:nvSpPr>
          <p:cNvPr id="40987" name="Line 27"/>
          <p:cNvSpPr>
            <a:spLocks noChangeShapeType="1"/>
          </p:cNvSpPr>
          <p:nvPr/>
        </p:nvSpPr>
        <p:spPr bwMode="auto">
          <a:xfrm>
            <a:off x="5562600" y="41148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88" name="Text Box 28"/>
          <p:cNvSpPr txBox="1">
            <a:spLocks noChangeArrowheads="1"/>
          </p:cNvSpPr>
          <p:nvPr/>
        </p:nvSpPr>
        <p:spPr bwMode="auto">
          <a:xfrm>
            <a:off x="5699125" y="3622675"/>
            <a:ext cx="1266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set-pulse</a:t>
            </a:r>
          </a:p>
        </p:txBody>
      </p:sp>
      <p:sp>
        <p:nvSpPr>
          <p:cNvPr id="40989" name="Line 29"/>
          <p:cNvSpPr>
            <a:spLocks noChangeShapeType="1"/>
          </p:cNvSpPr>
          <p:nvPr/>
        </p:nvSpPr>
        <p:spPr bwMode="auto">
          <a:xfrm>
            <a:off x="5562600" y="46482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90" name="Text Box 30"/>
          <p:cNvSpPr txBox="1">
            <a:spLocks noChangeArrowheads="1"/>
          </p:cNvSpPr>
          <p:nvPr/>
        </p:nvSpPr>
        <p:spPr bwMode="auto">
          <a:xfrm>
            <a:off x="5699125" y="4156075"/>
            <a:ext cx="1266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set-pulse</a:t>
            </a:r>
          </a:p>
        </p:txBody>
      </p:sp>
      <p:sp>
        <p:nvSpPr>
          <p:cNvPr id="40991" name="Line 31"/>
          <p:cNvSpPr>
            <a:spLocks noChangeShapeType="1"/>
          </p:cNvSpPr>
          <p:nvPr/>
        </p:nvSpPr>
        <p:spPr bwMode="auto">
          <a:xfrm>
            <a:off x="5562600" y="52578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92" name="Text Box 32"/>
          <p:cNvSpPr txBox="1">
            <a:spLocks noChangeArrowheads="1"/>
          </p:cNvSpPr>
          <p:nvPr/>
        </p:nvSpPr>
        <p:spPr bwMode="auto">
          <a:xfrm>
            <a:off x="5699125" y="4765675"/>
            <a:ext cx="1266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set-pulse</a:t>
            </a:r>
          </a:p>
        </p:txBody>
      </p:sp>
      <p:sp>
        <p:nvSpPr>
          <p:cNvPr id="40993" name="Line 33"/>
          <p:cNvSpPr>
            <a:spLocks noChangeShapeType="1"/>
          </p:cNvSpPr>
          <p:nvPr/>
        </p:nvSpPr>
        <p:spPr bwMode="auto">
          <a:xfrm>
            <a:off x="5562600" y="58674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94" name="Text Box 34"/>
          <p:cNvSpPr txBox="1">
            <a:spLocks noChangeArrowheads="1"/>
          </p:cNvSpPr>
          <p:nvPr/>
        </p:nvSpPr>
        <p:spPr bwMode="auto">
          <a:xfrm>
            <a:off x="5699125" y="5375275"/>
            <a:ext cx="1266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set-pulse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Controller operate behavior</a:t>
            </a:r>
          </a:p>
        </p:txBody>
      </p:sp>
      <p:sp>
        <p:nvSpPr>
          <p:cNvPr id="41989" name="AutoShape 4"/>
          <p:cNvSpPr>
            <a:spLocks noChangeArrowheads="1"/>
          </p:cNvSpPr>
          <p:nvPr/>
        </p:nvSpPr>
        <p:spPr bwMode="auto">
          <a:xfrm>
            <a:off x="5410200" y="3581400"/>
            <a:ext cx="2667000" cy="6858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issue-command()</a:t>
            </a:r>
          </a:p>
        </p:txBody>
      </p:sp>
      <p:sp>
        <p:nvSpPr>
          <p:cNvPr id="41990" name="AutoShape 5"/>
          <p:cNvSpPr>
            <a:spLocks noChangeArrowheads="1"/>
          </p:cNvSpPr>
          <p:nvPr/>
        </p:nvSpPr>
        <p:spPr bwMode="auto">
          <a:xfrm>
            <a:off x="1219200" y="3581400"/>
            <a:ext cx="1752600" cy="6858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1991" name="Text Box 6"/>
          <p:cNvSpPr txBox="1">
            <a:spLocks noChangeArrowheads="1"/>
          </p:cNvSpPr>
          <p:nvPr/>
        </p:nvSpPr>
        <p:spPr bwMode="auto">
          <a:xfrm>
            <a:off x="3108325" y="3013075"/>
            <a:ext cx="25669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receive-command()</a:t>
            </a:r>
          </a:p>
        </p:txBody>
      </p:sp>
      <p:sp>
        <p:nvSpPr>
          <p:cNvPr id="41992" name="Line 7"/>
          <p:cNvSpPr>
            <a:spLocks noChangeShapeType="1"/>
          </p:cNvSpPr>
          <p:nvPr/>
        </p:nvSpPr>
        <p:spPr bwMode="auto">
          <a:xfrm>
            <a:off x="2971800" y="3886200"/>
            <a:ext cx="243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1993" name="AutoShape 8"/>
          <p:cNvCxnSpPr>
            <a:cxnSpLocks noChangeShapeType="1"/>
            <a:stCxn id="41989" idx="2"/>
            <a:endCxn id="41990" idx="2"/>
          </p:cNvCxnSpPr>
          <p:nvPr/>
        </p:nvCxnSpPr>
        <p:spPr bwMode="auto">
          <a:xfrm rot="5400000">
            <a:off x="4418806" y="1943894"/>
            <a:ext cx="1588" cy="4648200"/>
          </a:xfrm>
          <a:prstGeom prst="bentConnector3">
            <a:avLst>
              <a:gd name="adj1" fmla="val 43899986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41994" name="AutoShape 9"/>
          <p:cNvSpPr>
            <a:spLocks noChangeArrowheads="1"/>
          </p:cNvSpPr>
          <p:nvPr/>
        </p:nvSpPr>
        <p:spPr bwMode="auto">
          <a:xfrm flipH="1">
            <a:off x="685800" y="1752600"/>
            <a:ext cx="2057400" cy="1447800"/>
          </a:xfrm>
          <a:prstGeom prst="flowChartPunchedCard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wait for a</a:t>
            </a:r>
          </a:p>
          <a:p>
            <a:pPr algn="ctr"/>
            <a:r>
              <a:rPr lang="en-US"/>
              <a:t>command</a:t>
            </a:r>
          </a:p>
          <a:p>
            <a:pPr algn="ctr"/>
            <a:r>
              <a:rPr lang="en-US"/>
              <a:t>from receiver</a:t>
            </a:r>
          </a:p>
        </p:txBody>
      </p:sp>
      <p:sp>
        <p:nvSpPr>
          <p:cNvPr id="41995" name="AutoShape 10"/>
          <p:cNvSpPr>
            <a:spLocks noChangeArrowheads="1"/>
          </p:cNvSpPr>
          <p:nvPr/>
        </p:nvSpPr>
        <p:spPr bwMode="auto">
          <a:xfrm>
            <a:off x="2362200" y="1752600"/>
            <a:ext cx="381000" cy="304800"/>
          </a:xfrm>
          <a:prstGeom prst="rtTriangle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Requirements</a:t>
            </a:r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Console can control 8 trains on 1 track.</a:t>
            </a:r>
          </a:p>
          <a:p>
            <a:r>
              <a:rPr lang="en-US" smtClean="0"/>
              <a:t>Throttle has at least 63 levels.</a:t>
            </a:r>
          </a:p>
          <a:p>
            <a:r>
              <a:rPr lang="en-US" smtClean="0"/>
              <a:t>Inertia control adjusts responsiveness with at least 8 levels.</a:t>
            </a:r>
          </a:p>
          <a:p>
            <a:r>
              <a:rPr lang="en-US" smtClean="0"/>
              <a:t>Emergency stop button.</a:t>
            </a:r>
          </a:p>
          <a:p>
            <a:r>
              <a:rPr lang="en-US" smtClean="0"/>
              <a:t>Error detection scheme on messages.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2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2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2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2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2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2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2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2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2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2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35" grpId="0" build="p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Refined command classes</a:t>
            </a:r>
          </a:p>
        </p:txBody>
      </p:sp>
      <p:sp>
        <p:nvSpPr>
          <p:cNvPr id="43013" name="Rectangle 4"/>
          <p:cNvSpPr>
            <a:spLocks noChangeArrowheads="1"/>
          </p:cNvSpPr>
          <p:nvPr/>
        </p:nvSpPr>
        <p:spPr bwMode="auto">
          <a:xfrm>
            <a:off x="3352800" y="1676400"/>
            <a:ext cx="2209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command</a:t>
            </a:r>
          </a:p>
        </p:txBody>
      </p:sp>
      <p:sp>
        <p:nvSpPr>
          <p:cNvPr id="43014" name="Rectangle 5"/>
          <p:cNvSpPr>
            <a:spLocks noChangeArrowheads="1"/>
          </p:cNvSpPr>
          <p:nvPr/>
        </p:nvSpPr>
        <p:spPr bwMode="auto">
          <a:xfrm>
            <a:off x="3352800" y="2209800"/>
            <a:ext cx="2209800" cy="12192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type: 3-bits</a:t>
            </a:r>
          </a:p>
          <a:p>
            <a:r>
              <a:rPr lang="en-US"/>
              <a:t>address: 3-bits</a:t>
            </a:r>
          </a:p>
          <a:p>
            <a:r>
              <a:rPr lang="en-US"/>
              <a:t>parity: 1-bit</a:t>
            </a:r>
          </a:p>
        </p:txBody>
      </p:sp>
      <p:sp>
        <p:nvSpPr>
          <p:cNvPr id="43015" name="Rectangle 6"/>
          <p:cNvSpPr>
            <a:spLocks noChangeArrowheads="1"/>
          </p:cNvSpPr>
          <p:nvPr/>
        </p:nvSpPr>
        <p:spPr bwMode="auto">
          <a:xfrm>
            <a:off x="3429000" y="4114800"/>
            <a:ext cx="2209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set-inertia</a:t>
            </a:r>
          </a:p>
        </p:txBody>
      </p:sp>
      <p:sp>
        <p:nvSpPr>
          <p:cNvPr id="43016" name="Rectangle 7"/>
          <p:cNvSpPr>
            <a:spLocks noChangeArrowheads="1"/>
          </p:cNvSpPr>
          <p:nvPr/>
        </p:nvSpPr>
        <p:spPr bwMode="auto">
          <a:xfrm>
            <a:off x="3429000" y="4648200"/>
            <a:ext cx="2209800" cy="8382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type=001</a:t>
            </a:r>
          </a:p>
          <a:p>
            <a:r>
              <a:rPr lang="en-US"/>
              <a:t>value: 3-bits</a:t>
            </a:r>
          </a:p>
        </p:txBody>
      </p:sp>
      <p:sp>
        <p:nvSpPr>
          <p:cNvPr id="43017" name="Rectangle 8"/>
          <p:cNvSpPr>
            <a:spLocks noChangeArrowheads="1"/>
          </p:cNvSpPr>
          <p:nvPr/>
        </p:nvSpPr>
        <p:spPr bwMode="auto">
          <a:xfrm>
            <a:off x="609600" y="4114800"/>
            <a:ext cx="2209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set-speed</a:t>
            </a:r>
          </a:p>
        </p:txBody>
      </p:sp>
      <p:sp>
        <p:nvSpPr>
          <p:cNvPr id="43018" name="Rectangle 9"/>
          <p:cNvSpPr>
            <a:spLocks noChangeArrowheads="1"/>
          </p:cNvSpPr>
          <p:nvPr/>
        </p:nvSpPr>
        <p:spPr bwMode="auto">
          <a:xfrm>
            <a:off x="609600" y="4648200"/>
            <a:ext cx="2209800" cy="8382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type=010</a:t>
            </a:r>
          </a:p>
          <a:p>
            <a:r>
              <a:rPr lang="en-US"/>
              <a:t>value: 7-bits</a:t>
            </a:r>
          </a:p>
        </p:txBody>
      </p:sp>
      <p:sp>
        <p:nvSpPr>
          <p:cNvPr id="43019" name="Rectangle 10"/>
          <p:cNvSpPr>
            <a:spLocks noChangeArrowheads="1"/>
          </p:cNvSpPr>
          <p:nvPr/>
        </p:nvSpPr>
        <p:spPr bwMode="auto">
          <a:xfrm>
            <a:off x="6324600" y="4114800"/>
            <a:ext cx="2209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estop</a:t>
            </a:r>
          </a:p>
        </p:txBody>
      </p:sp>
      <p:sp>
        <p:nvSpPr>
          <p:cNvPr id="43020" name="Rectangle 11"/>
          <p:cNvSpPr>
            <a:spLocks noChangeArrowheads="1"/>
          </p:cNvSpPr>
          <p:nvPr/>
        </p:nvSpPr>
        <p:spPr bwMode="auto">
          <a:xfrm>
            <a:off x="6324600" y="4648200"/>
            <a:ext cx="2209800" cy="8382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type=000</a:t>
            </a:r>
          </a:p>
        </p:txBody>
      </p:sp>
      <p:sp>
        <p:nvSpPr>
          <p:cNvPr id="43021" name="AutoShape 12"/>
          <p:cNvSpPr>
            <a:spLocks noChangeArrowheads="1"/>
          </p:cNvSpPr>
          <p:nvPr/>
        </p:nvSpPr>
        <p:spPr bwMode="auto">
          <a:xfrm>
            <a:off x="4267200" y="3429000"/>
            <a:ext cx="304800" cy="3048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22" name="AutoShape 13"/>
          <p:cNvSpPr>
            <a:spLocks noChangeArrowheads="1"/>
          </p:cNvSpPr>
          <p:nvPr/>
        </p:nvSpPr>
        <p:spPr bwMode="auto">
          <a:xfrm rot="1882380">
            <a:off x="3429000" y="3429000"/>
            <a:ext cx="304800" cy="3048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23" name="AutoShape 17"/>
          <p:cNvSpPr>
            <a:spLocks noChangeArrowheads="1"/>
          </p:cNvSpPr>
          <p:nvPr/>
        </p:nvSpPr>
        <p:spPr bwMode="auto">
          <a:xfrm rot="-2190664">
            <a:off x="5257800" y="3429000"/>
            <a:ext cx="304800" cy="3048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24" name="Line 18"/>
          <p:cNvSpPr>
            <a:spLocks noChangeShapeType="1"/>
          </p:cNvSpPr>
          <p:nvPr/>
        </p:nvSpPr>
        <p:spPr bwMode="auto">
          <a:xfrm flipH="1">
            <a:off x="2819400" y="3733800"/>
            <a:ext cx="685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25" name="Line 19"/>
          <p:cNvSpPr>
            <a:spLocks noChangeShapeType="1"/>
          </p:cNvSpPr>
          <p:nvPr/>
        </p:nvSpPr>
        <p:spPr bwMode="auto">
          <a:xfrm>
            <a:off x="4419600" y="3733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26" name="Line 20"/>
          <p:cNvSpPr>
            <a:spLocks noChangeShapeType="1"/>
          </p:cNvSpPr>
          <p:nvPr/>
        </p:nvSpPr>
        <p:spPr bwMode="auto">
          <a:xfrm>
            <a:off x="5486400" y="3657600"/>
            <a:ext cx="838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</a:t>
            </a:r>
          </a:p>
        </p:txBody>
      </p:sp>
      <p:sp>
        <p:nvSpPr>
          <p:cNvPr id="4403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Separate specification and programming.</a:t>
            </a:r>
          </a:p>
          <a:p>
            <a:pPr lvl="1"/>
            <a:r>
              <a:rPr lang="en-US" smtClean="0"/>
              <a:t>Small mistakes are easier to fix in the spec.</a:t>
            </a:r>
          </a:p>
          <a:p>
            <a:pPr lvl="1"/>
            <a:r>
              <a:rPr lang="en-US" smtClean="0"/>
              <a:t>Big mistakes in programming cost a lot of time.</a:t>
            </a:r>
          </a:p>
          <a:p>
            <a:r>
              <a:rPr lang="en-US" smtClean="0"/>
              <a:t>You can’t completely separate specification and architecture.</a:t>
            </a:r>
          </a:p>
          <a:p>
            <a:pPr lvl="1"/>
            <a:r>
              <a:rPr lang="en-US" smtClean="0"/>
              <a:t>Make a few tasteful assumptions.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Requirements form</a:t>
            </a:r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>
            <p:ph type="tbl" idx="1"/>
          </p:nvPr>
        </p:nvGraphicFramePr>
        <p:xfrm>
          <a:off x="1517650" y="1917700"/>
          <a:ext cx="5980113" cy="4306888"/>
        </p:xfrm>
        <a:graphic>
          <a:graphicData uri="http://schemas.openxmlformats.org/presentationml/2006/ole">
            <p:oleObj spid="_x0000_s1026" name="Document" r:id="rId3" imgW="11796120" imgH="8494920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Digital Command Control</a:t>
            </a:r>
          </a:p>
        </p:txBody>
      </p:sp>
      <p:sp>
        <p:nvSpPr>
          <p:cNvPr id="9219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DCC created by model railroad hobbyists, picked up by industry.</a:t>
            </a:r>
          </a:p>
          <a:p>
            <a:r>
              <a:rPr lang="en-US" smtClean="0"/>
              <a:t>Defines way in which model trains, controllers communicate.</a:t>
            </a:r>
          </a:p>
          <a:p>
            <a:pPr lvl="1"/>
            <a:r>
              <a:rPr lang="en-US" smtClean="0"/>
              <a:t>Leaves many system design aspects open, allowing competition.</a:t>
            </a:r>
          </a:p>
          <a:p>
            <a:r>
              <a:rPr lang="en-US" smtClean="0"/>
              <a:t>This is a simple example of a big trend:</a:t>
            </a:r>
          </a:p>
          <a:p>
            <a:pPr lvl="1"/>
            <a:r>
              <a:rPr lang="en-US" smtClean="0"/>
              <a:t>Cell phones, digital TV rely on standards.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DCC documents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Standard S-9.1, DCC Electrical Standard.</a:t>
            </a:r>
          </a:p>
          <a:p>
            <a:pPr lvl="1"/>
            <a:r>
              <a:rPr lang="en-US" smtClean="0"/>
              <a:t>Defines how bits are encoded on the rails.</a:t>
            </a:r>
          </a:p>
          <a:p>
            <a:r>
              <a:rPr lang="en-US" smtClean="0"/>
              <a:t>Standard S-9.2, DCC Communication Standard.</a:t>
            </a:r>
          </a:p>
          <a:p>
            <a:pPr lvl="1"/>
            <a:r>
              <a:rPr lang="en-US" smtClean="0"/>
              <a:t>Defines packet format and semantics.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DCC electrical standard</a:t>
            </a:r>
          </a:p>
        </p:txBody>
      </p:sp>
      <p:sp>
        <p:nvSpPr>
          <p:cNvPr id="11267" name="Content Placeholder 5"/>
          <p:cNvSpPr>
            <a:spLocks noGrp="1"/>
          </p:cNvSpPr>
          <p:nvPr>
            <p:ph sz="half" idx="1"/>
          </p:nvPr>
        </p:nvSpPr>
        <p:spPr>
          <a:xfrm>
            <a:off x="533400" y="1752600"/>
            <a:ext cx="4013200" cy="4171950"/>
          </a:xfrm>
        </p:spPr>
        <p:txBody>
          <a:bodyPr/>
          <a:lstStyle/>
          <a:p>
            <a:r>
              <a:rPr lang="en-US" smtClean="0"/>
              <a:t>Voltage moves around the power supply voltage; adds no DC component.</a:t>
            </a:r>
          </a:p>
          <a:p>
            <a:r>
              <a:rPr lang="en-US" smtClean="0"/>
              <a:t>1 is 58 </a:t>
            </a:r>
            <a:r>
              <a:rPr lang="en-US" smtClean="0">
                <a:latin typeface="Symbol" pitchFamily="18" charset="2"/>
              </a:rPr>
              <a:t>m</a:t>
            </a:r>
            <a:r>
              <a:rPr lang="en-US" smtClean="0"/>
              <a:t>s, 0 is at least 100 </a:t>
            </a:r>
            <a:r>
              <a:rPr lang="en-US" smtClean="0">
                <a:latin typeface="Symbol" pitchFamily="18" charset="2"/>
              </a:rPr>
              <a:t>m</a:t>
            </a:r>
            <a:r>
              <a:rPr lang="en-US" smtClean="0"/>
              <a:t>s.</a:t>
            </a:r>
          </a:p>
        </p:txBody>
      </p:sp>
      <p:cxnSp>
        <p:nvCxnSpPr>
          <p:cNvPr id="11270" name="Straight Arrow Connector 10"/>
          <p:cNvCxnSpPr>
            <a:cxnSpLocks noChangeShapeType="1"/>
          </p:cNvCxnSpPr>
          <p:nvPr/>
        </p:nvCxnSpPr>
        <p:spPr bwMode="auto">
          <a:xfrm>
            <a:off x="4724400" y="3581400"/>
            <a:ext cx="38862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1271" name="TextBox 11"/>
          <p:cNvSpPr txBox="1">
            <a:spLocks noChangeArrowheads="1"/>
          </p:cNvSpPr>
          <p:nvPr/>
        </p:nvSpPr>
        <p:spPr bwMode="auto">
          <a:xfrm>
            <a:off x="7772400" y="3810000"/>
            <a:ext cx="7302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time</a:t>
            </a:r>
          </a:p>
        </p:txBody>
      </p:sp>
      <p:cxnSp>
        <p:nvCxnSpPr>
          <p:cNvPr id="15" name="Straight Connector 14"/>
          <p:cNvCxnSpPr/>
          <p:nvPr/>
        </p:nvCxnSpPr>
        <p:spPr bwMode="auto">
          <a:xfrm rot="5400000">
            <a:off x="4495801" y="3962400"/>
            <a:ext cx="762000" cy="3175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 bwMode="auto">
          <a:xfrm>
            <a:off x="4876800" y="4343400"/>
            <a:ext cx="533400" cy="158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 bwMode="auto">
          <a:xfrm rot="5400000">
            <a:off x="5029994" y="3961606"/>
            <a:ext cx="762000" cy="158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 bwMode="auto">
          <a:xfrm rot="5400000">
            <a:off x="5029994" y="3199606"/>
            <a:ext cx="762000" cy="158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 bwMode="auto">
          <a:xfrm>
            <a:off x="5410200" y="2819400"/>
            <a:ext cx="533400" cy="158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 bwMode="auto">
          <a:xfrm rot="5400000">
            <a:off x="5563394" y="3961606"/>
            <a:ext cx="762000" cy="158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 bwMode="auto">
          <a:xfrm rot="5400000">
            <a:off x="5563394" y="3199606"/>
            <a:ext cx="762000" cy="158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 bwMode="auto">
          <a:xfrm>
            <a:off x="5943600" y="4343400"/>
            <a:ext cx="990600" cy="158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 bwMode="auto">
          <a:xfrm rot="5400000">
            <a:off x="6553994" y="3961606"/>
            <a:ext cx="762000" cy="158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281" name="TextBox 25"/>
          <p:cNvSpPr txBox="1">
            <a:spLocks noChangeArrowheads="1"/>
          </p:cNvSpPr>
          <p:nvPr/>
        </p:nvSpPr>
        <p:spPr bwMode="auto">
          <a:xfrm>
            <a:off x="4724400" y="2133600"/>
            <a:ext cx="10287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logic 1</a:t>
            </a:r>
          </a:p>
        </p:txBody>
      </p:sp>
      <p:cxnSp>
        <p:nvCxnSpPr>
          <p:cNvPr id="28" name="Straight Connector 27"/>
          <p:cNvCxnSpPr/>
          <p:nvPr/>
        </p:nvCxnSpPr>
        <p:spPr bwMode="auto">
          <a:xfrm>
            <a:off x="6934200" y="2819400"/>
            <a:ext cx="990600" cy="158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 bwMode="auto">
          <a:xfrm rot="5400000">
            <a:off x="6553994" y="3199606"/>
            <a:ext cx="762000" cy="158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 bwMode="auto">
          <a:xfrm rot="5400000">
            <a:off x="7544594" y="3199606"/>
            <a:ext cx="762000" cy="158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285" name="TextBox 30"/>
          <p:cNvSpPr txBox="1">
            <a:spLocks noChangeArrowheads="1"/>
          </p:cNvSpPr>
          <p:nvPr/>
        </p:nvSpPr>
        <p:spPr bwMode="auto">
          <a:xfrm>
            <a:off x="6248400" y="2133600"/>
            <a:ext cx="10287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logic 0</a:t>
            </a:r>
          </a:p>
        </p:txBody>
      </p:sp>
      <p:cxnSp>
        <p:nvCxnSpPr>
          <p:cNvPr id="11286" name="Straight Arrow Connector 32"/>
          <p:cNvCxnSpPr>
            <a:cxnSpLocks noChangeShapeType="1"/>
          </p:cNvCxnSpPr>
          <p:nvPr/>
        </p:nvCxnSpPr>
        <p:spPr bwMode="auto">
          <a:xfrm>
            <a:off x="4800600" y="4572000"/>
            <a:ext cx="11430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11287" name="Straight Arrow Connector 34"/>
          <p:cNvCxnSpPr>
            <a:cxnSpLocks noChangeShapeType="1"/>
          </p:cNvCxnSpPr>
          <p:nvPr/>
        </p:nvCxnSpPr>
        <p:spPr bwMode="auto">
          <a:xfrm>
            <a:off x="6019800" y="4572000"/>
            <a:ext cx="19050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sp>
        <p:nvSpPr>
          <p:cNvPr id="11288" name="TextBox 35"/>
          <p:cNvSpPr txBox="1">
            <a:spLocks noChangeArrowheads="1"/>
          </p:cNvSpPr>
          <p:nvPr/>
        </p:nvSpPr>
        <p:spPr bwMode="auto">
          <a:xfrm>
            <a:off x="4953000" y="4724400"/>
            <a:ext cx="8667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58 </a:t>
            </a:r>
            <a:r>
              <a:rPr lang="en-US">
                <a:latin typeface="Symbol" pitchFamily="18" charset="2"/>
              </a:rPr>
              <a:t>m</a:t>
            </a:r>
            <a:r>
              <a:rPr lang="en-US"/>
              <a:t>s</a:t>
            </a:r>
          </a:p>
        </p:txBody>
      </p:sp>
      <p:sp>
        <p:nvSpPr>
          <p:cNvPr id="11289" name="TextBox 36"/>
          <p:cNvSpPr txBox="1">
            <a:spLocks noChangeArrowheads="1"/>
          </p:cNvSpPr>
          <p:nvPr/>
        </p:nvSpPr>
        <p:spPr bwMode="auto">
          <a:xfrm>
            <a:off x="6553200" y="4724400"/>
            <a:ext cx="14446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&gt;= 100 </a:t>
            </a:r>
            <a:r>
              <a:rPr lang="en-US">
                <a:latin typeface="Symbol" pitchFamily="18" charset="2"/>
              </a:rPr>
              <a:t>m</a:t>
            </a:r>
            <a:r>
              <a:rPr lang="en-US"/>
              <a:t>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DCC communication standard</a:t>
            </a:r>
          </a:p>
        </p:txBody>
      </p:sp>
      <p:sp>
        <p:nvSpPr>
          <p:cNvPr id="12291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Basic packet format: PSA(sD)+E.</a:t>
            </a:r>
          </a:p>
          <a:p>
            <a:r>
              <a:rPr lang="en-US" smtClean="0"/>
              <a:t>P: preamble = 1111111111.</a:t>
            </a:r>
          </a:p>
          <a:p>
            <a:r>
              <a:rPr lang="en-US" smtClean="0"/>
              <a:t>S: packet start bit = 0.</a:t>
            </a:r>
          </a:p>
          <a:p>
            <a:r>
              <a:rPr lang="en-US" smtClean="0"/>
              <a:t>A: address data byte.</a:t>
            </a:r>
          </a:p>
          <a:p>
            <a:r>
              <a:rPr lang="en-US" smtClean="0"/>
              <a:t>s: data byte start bit.</a:t>
            </a:r>
          </a:p>
          <a:p>
            <a:r>
              <a:rPr lang="en-US" smtClean="0"/>
              <a:t>D: data byte (data payload).</a:t>
            </a:r>
          </a:p>
          <a:p>
            <a:r>
              <a:rPr lang="en-US" smtClean="0"/>
              <a:t>E: packet end bit = 1.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ntemporary Portrait">
  <a:themeElements>
    <a:clrScheme name="Contemporary Portrait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Contemporary Portrait">
      <a:majorFont>
        <a:latin typeface="Arial Black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ontemporary Portrait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Designs\Contemporary Portrait.pot</Template>
  <TotalTime>941</TotalTime>
  <Words>1139</Words>
  <Application>Microsoft Office PowerPoint</Application>
  <PresentationFormat>On-screen Show (4:3)</PresentationFormat>
  <Paragraphs>326</Paragraphs>
  <Slides>41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50" baseType="lpstr">
      <vt:lpstr>Times New Roman</vt:lpstr>
      <vt:lpstr>Arial</vt:lpstr>
      <vt:lpstr>Arial Black</vt:lpstr>
      <vt:lpstr>Tahoma</vt:lpstr>
      <vt:lpstr>Monotype Sorts</vt:lpstr>
      <vt:lpstr>Calibri</vt:lpstr>
      <vt:lpstr>Symbol</vt:lpstr>
      <vt:lpstr>Contemporary Portrait</vt:lpstr>
      <vt:lpstr>Microsoft Word Document</vt:lpstr>
      <vt:lpstr>Introduction</vt:lpstr>
      <vt:lpstr>Purposes of example</vt:lpstr>
      <vt:lpstr>Model train setup</vt:lpstr>
      <vt:lpstr>Requirements</vt:lpstr>
      <vt:lpstr>Requirements form</vt:lpstr>
      <vt:lpstr>Digital Command Control</vt:lpstr>
      <vt:lpstr>DCC documents</vt:lpstr>
      <vt:lpstr>DCC electrical standard</vt:lpstr>
      <vt:lpstr>DCC communication standard</vt:lpstr>
      <vt:lpstr>DCC packet types</vt:lpstr>
      <vt:lpstr>Conceptual specification</vt:lpstr>
      <vt:lpstr>Basic system commands</vt:lpstr>
      <vt:lpstr>Typical control sequence</vt:lpstr>
      <vt:lpstr>Message classes</vt:lpstr>
      <vt:lpstr>Roles of message classes</vt:lpstr>
      <vt:lpstr>Subsystem collaboration diagram</vt:lpstr>
      <vt:lpstr>System structure modeling</vt:lpstr>
      <vt:lpstr>Major subsystem roles</vt:lpstr>
      <vt:lpstr>Console system classes</vt:lpstr>
      <vt:lpstr>Console class roles</vt:lpstr>
      <vt:lpstr>Train system classes</vt:lpstr>
      <vt:lpstr>Train class roles</vt:lpstr>
      <vt:lpstr>Detailed specification</vt:lpstr>
      <vt:lpstr>Train speed control</vt:lpstr>
      <vt:lpstr>Console physical object classes</vt:lpstr>
      <vt:lpstr>Panel and motor interface classes</vt:lpstr>
      <vt:lpstr>Class descriptions</vt:lpstr>
      <vt:lpstr>Transmitter and receiver classes</vt:lpstr>
      <vt:lpstr>Class descriptions</vt:lpstr>
      <vt:lpstr>Formatter class</vt:lpstr>
      <vt:lpstr>Formatter class description</vt:lpstr>
      <vt:lpstr>Control input cases</vt:lpstr>
      <vt:lpstr>Control input sequence diagram</vt:lpstr>
      <vt:lpstr>Formatter operate behavior</vt:lpstr>
      <vt:lpstr>Panel-active behavior</vt:lpstr>
      <vt:lpstr>Controller class</vt:lpstr>
      <vt:lpstr>Setting the speed</vt:lpstr>
      <vt:lpstr>Sequence diagram for set-speed command</vt:lpstr>
      <vt:lpstr>Controller operate behavior</vt:lpstr>
      <vt:lpstr>Refined command classes</vt:lpstr>
      <vt:lpstr>Summary</vt:lpstr>
    </vt:vector>
  </TitlesOfParts>
  <Company>Dell Computer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Networking for Embedded Systems</dc:title>
  <dc:creator>Preferred Customer</dc:creator>
  <cp:lastModifiedBy>Marilyn Wolf</cp:lastModifiedBy>
  <cp:revision>172</cp:revision>
  <dcterms:created xsi:type="dcterms:W3CDTF">2000-02-07T23:54:30Z</dcterms:created>
  <dcterms:modified xsi:type="dcterms:W3CDTF">2012-05-26T21:26:02Z</dcterms:modified>
</cp:coreProperties>
</file>