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9"/>
  </p:notesMasterIdLst>
  <p:sldIdLst>
    <p:sldId id="465" r:id="rId2"/>
    <p:sldId id="474" r:id="rId3"/>
    <p:sldId id="469" r:id="rId4"/>
    <p:sldId id="467" r:id="rId5"/>
    <p:sldId id="476" r:id="rId6"/>
    <p:sldId id="477" r:id="rId7"/>
    <p:sldId id="478" r:id="rId8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81818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07" autoAdjust="0"/>
  </p:normalViewPr>
  <p:slideViewPr>
    <p:cSldViewPr snapToGrid="0">
      <p:cViewPr>
        <p:scale>
          <a:sx n="90" d="100"/>
          <a:sy n="90" d="100"/>
        </p:scale>
        <p:origin x="732" y="-528"/>
      </p:cViewPr>
      <p:guideLst>
        <p:guide orient="horz" pos="224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l-GR"/>
          </a:p>
        </p:txBody>
      </p:sp>
      <p:sp>
        <p:nvSpPr>
          <p:cNvPr id="260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0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260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AB1BD9A-843A-498A-AB47-85E26B8A2486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279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8150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1659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8072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52529-25CA-421F-9FC3-1616AA9D6F39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7263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3EC1B9-BEE2-4E56-A99A-84F9CE2F1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FE1-68FD-4393-9C38-790BC85BB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B3DF-8E37-4DBC-90EC-9121F9071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40E-4ACC-4ECE-A3EF-ADA08C4C68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DD85-40E1-4B6E-9E96-90F1DD8EF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F8F6-8226-4B84-9080-E2C54B4F86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AAD06E-0EEA-40E6-9BC4-1F8FD6D012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ED46FB9-9256-46DC-BAB3-6B6939F2E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5E37-46EA-43D8-9717-AFE4791890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2484-63BC-418C-8FA3-F0779BAAA6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87AA-A042-489B-B328-C5A5BD7C0D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F9B35D-0E35-4AFD-AB46-C27ACB248D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2401887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el-G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Προγραμματισμός ΙΙ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40544" y="692696"/>
            <a:ext cx="7127800" cy="5403898"/>
          </a:xfrm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>
            <a:normAutofit fontScale="92500" lnSpcReduction="10000"/>
          </a:bodyPr>
          <a:lstStyle/>
          <a:p>
            <a:pPr algn="r"/>
            <a:r>
              <a:rPr lang="el-GR" i="1" dirty="0">
                <a:solidFill>
                  <a:schemeClr val="bg1"/>
                </a:solidFill>
              </a:rPr>
              <a:t>ΣΧΟΛΗ ΤΕΧΝΟΛΟΓΙΚΩΝ ΕΦΑΡΜΟΓΩΝ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sz="2600" dirty="0">
                <a:solidFill>
                  <a:schemeClr val="bg1"/>
                </a:solidFill>
              </a:rPr>
              <a:t>ΤΜΗΜΑ ΜΗΧΑΝΙΚΩΝ ΠΛΗΡΟΦΟΡΙΚΗΣ ΤΕ</a:t>
            </a:r>
            <a:endParaRPr lang="el-GR" dirty="0">
              <a:solidFill>
                <a:schemeClr val="bg1"/>
              </a:solidFill>
            </a:endParaRPr>
          </a:p>
          <a:p>
            <a:pPr algn="r"/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i="1" dirty="0">
              <a:solidFill>
                <a:schemeClr val="tx1"/>
              </a:solidFill>
            </a:endParaRPr>
          </a:p>
          <a:p>
            <a:r>
              <a:rPr lang="el-GR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Δομές</a:t>
            </a: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Διδάσκων: </a:t>
            </a:r>
            <a:r>
              <a:rPr lang="el-GR" sz="1900" b="1" i="1" dirty="0">
                <a:solidFill>
                  <a:schemeClr val="tx1"/>
                </a:solidFill>
              </a:rPr>
              <a:t>Τσίπουρας Μάρκος</a:t>
            </a: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Εκπαιδευτικό Υλικό: </a:t>
            </a:r>
            <a:r>
              <a:rPr lang="el-GR" sz="1900" b="1" i="1" dirty="0">
                <a:solidFill>
                  <a:schemeClr val="tx1"/>
                </a:solidFill>
              </a:rPr>
              <a:t>«</a:t>
            </a:r>
            <a:r>
              <a:rPr lang="en-US" sz="1900" b="1" i="1" dirty="0">
                <a:solidFill>
                  <a:schemeClr val="tx1"/>
                </a:solidFill>
              </a:rPr>
              <a:t>C</a:t>
            </a:r>
            <a:r>
              <a:rPr lang="el-GR" sz="1900" b="1" i="1" dirty="0">
                <a:solidFill>
                  <a:schemeClr val="tx1"/>
                </a:solidFill>
              </a:rPr>
              <a:t>: Από τη Θεωρία στην Εφαρμογή» </a:t>
            </a:r>
          </a:p>
          <a:p>
            <a:pPr algn="r"/>
            <a:r>
              <a:rPr lang="el-GR" sz="1900" b="1" i="1" dirty="0">
                <a:solidFill>
                  <a:schemeClr val="tx1"/>
                </a:solidFill>
              </a:rPr>
              <a:t>Γ. Σ. Τσελίκης – Ν. Δ. </a:t>
            </a:r>
            <a:r>
              <a:rPr lang="el-GR" sz="1900" b="1" i="1" dirty="0" err="1">
                <a:solidFill>
                  <a:schemeClr val="tx1"/>
                </a:solidFill>
              </a:rPr>
              <a:t>Τσελίκας</a:t>
            </a:r>
            <a:endParaRPr lang="el-GR" sz="1900" b="1" i="1" dirty="0">
              <a:solidFill>
                <a:schemeClr val="tx1"/>
              </a:solidFill>
            </a:endParaRPr>
          </a:p>
        </p:txBody>
      </p:sp>
      <p:pic>
        <p:nvPicPr>
          <p:cNvPr id="6" name="Picture 7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l="18191" r="19104" b="46681"/>
          <a:stretch/>
        </p:blipFill>
        <p:spPr>
          <a:xfrm>
            <a:off x="7772400" y="606928"/>
            <a:ext cx="914400" cy="858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568876"/>
            <a:ext cx="7086600" cy="8966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GB" altLang="el-GR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431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8686800" cy="5880100"/>
          </a:xfrm>
        </p:spPr>
        <p:txBody>
          <a:bodyPr>
            <a:normAutofit lnSpcReduction="10000"/>
          </a:bodyPr>
          <a:lstStyle/>
          <a:p>
            <a:pPr marL="925830" lvl="1" indent="-514350">
              <a:buFont typeface="+mj-lt"/>
              <a:buAutoNum type="arabicPeriod"/>
            </a:pPr>
            <a:r>
              <a:rPr lang="el-GR" sz="2400" dirty="0">
                <a:solidFill>
                  <a:schemeClr val="tx1"/>
                </a:solidFill>
              </a:rPr>
              <a:t>Να γραφεί πρόγραμμα το οποίο να ορίζει μια δομή </a:t>
            </a:r>
            <a:r>
              <a:rPr lang="en-US" sz="2400" dirty="0">
                <a:solidFill>
                  <a:schemeClr val="tx1"/>
                </a:solidFill>
              </a:rPr>
              <a:t>date </a:t>
            </a:r>
            <a:r>
              <a:rPr lang="el-GR" sz="2400" dirty="0">
                <a:solidFill>
                  <a:schemeClr val="tx1"/>
                </a:solidFill>
              </a:rPr>
              <a:t>με πεδία για έτος, μήνα και μέρα (ακέραιοι). </a:t>
            </a:r>
            <a:br>
              <a:rPr lang="el-GR" sz="2400" dirty="0">
                <a:solidFill>
                  <a:schemeClr val="tx1"/>
                </a:solidFill>
              </a:rPr>
            </a:br>
            <a:br>
              <a:rPr lang="el-GR" sz="2400" dirty="0">
                <a:solidFill>
                  <a:schemeClr val="tx1"/>
                </a:solidFill>
              </a:rPr>
            </a:br>
            <a:r>
              <a:rPr lang="el-GR" sz="2400" dirty="0">
                <a:solidFill>
                  <a:schemeClr val="tx1"/>
                </a:solidFill>
              </a:rPr>
              <a:t>Στην συνέχεια να δέχεται δύο ημερομηνίες σε μορφή: </a:t>
            </a:r>
            <a:r>
              <a:rPr lang="en-US" sz="2400" i="1" dirty="0">
                <a:solidFill>
                  <a:srgbClr val="0000FF"/>
                </a:solidFill>
              </a:rPr>
              <a:t>DD</a:t>
            </a:r>
            <a:r>
              <a:rPr lang="el-GR" sz="2400" i="1" dirty="0">
                <a:solidFill>
                  <a:srgbClr val="0000FF"/>
                </a:solidFill>
              </a:rPr>
              <a:t>/</a:t>
            </a:r>
            <a:r>
              <a:rPr lang="en-US" sz="2400" i="1" dirty="0">
                <a:solidFill>
                  <a:srgbClr val="0000FF"/>
                </a:solidFill>
              </a:rPr>
              <a:t>MM/YYYY</a:t>
            </a:r>
            <a:r>
              <a:rPr lang="el-GR" sz="2400" i="1" dirty="0">
                <a:solidFill>
                  <a:srgbClr val="0000FF"/>
                </a:solidFill>
              </a:rPr>
              <a:t> </a:t>
            </a:r>
            <a:r>
              <a:rPr lang="el-GR" sz="2400" dirty="0">
                <a:solidFill>
                  <a:schemeClr val="tx1"/>
                </a:solidFill>
              </a:rPr>
              <a:t>που να αποθηκεύονται με χρήση της δομής </a:t>
            </a:r>
            <a:r>
              <a:rPr lang="en-US" sz="2400" dirty="0">
                <a:solidFill>
                  <a:schemeClr val="tx1"/>
                </a:solidFill>
              </a:rPr>
              <a:t>date</a:t>
            </a:r>
            <a:r>
              <a:rPr lang="el-GR" sz="2400" dirty="0">
                <a:solidFill>
                  <a:schemeClr val="tx1"/>
                </a:solidFill>
              </a:rPr>
              <a:t>. </a:t>
            </a:r>
            <a:br>
              <a:rPr lang="el-GR" sz="2400" dirty="0">
                <a:solidFill>
                  <a:schemeClr val="tx1"/>
                </a:solidFill>
              </a:rPr>
            </a:br>
            <a:br>
              <a:rPr lang="el-GR" sz="2400" dirty="0">
                <a:solidFill>
                  <a:schemeClr val="tx1"/>
                </a:solidFill>
              </a:rPr>
            </a:br>
            <a:r>
              <a:rPr lang="el-GR" sz="2400" dirty="0">
                <a:solidFill>
                  <a:schemeClr val="tx1"/>
                </a:solidFill>
              </a:rPr>
              <a:t>Τέλος να εμφανίζει την διαφορά τους 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l-GR" sz="2400" dirty="0">
                <a:solidFill>
                  <a:schemeClr val="tx1"/>
                </a:solidFill>
              </a:rPr>
              <a:t>σε μέρες, μήνες (έστω πάντα 30 ημέρες) και έτη (έστω πάντα 365 ημέρες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  <a:r>
              <a:rPr lang="el-GR" sz="2400" dirty="0">
                <a:solidFill>
                  <a:schemeClr val="tx1"/>
                </a:solidFill>
              </a:rPr>
              <a:t>, π.χ. για είσοδο: </a:t>
            </a:r>
          </a:p>
          <a:p>
            <a:pPr marL="411480" lvl="1" indent="0">
              <a:buNone/>
            </a:pPr>
            <a:r>
              <a:rPr lang="el-GR" sz="2400" dirty="0">
                <a:solidFill>
                  <a:schemeClr val="tx1"/>
                </a:solidFill>
              </a:rPr>
              <a:t>		</a:t>
            </a:r>
            <a:r>
              <a:rPr lang="el-GR" sz="1800" i="1" dirty="0">
                <a:solidFill>
                  <a:schemeClr val="tx1"/>
                </a:solidFill>
              </a:rPr>
              <a:t>15/04/2017	23/05/2018</a:t>
            </a:r>
            <a:endParaRPr lang="el-GR" sz="2000" i="1" dirty="0">
              <a:solidFill>
                <a:schemeClr val="tx1"/>
              </a:solidFill>
            </a:endParaRPr>
          </a:p>
          <a:p>
            <a:pPr marL="411480" lvl="1" indent="0">
              <a:buNone/>
            </a:pPr>
            <a:r>
              <a:rPr lang="el-GR" sz="2400" dirty="0">
                <a:solidFill>
                  <a:schemeClr val="tx1"/>
                </a:solidFill>
              </a:rPr>
              <a:t> 	να εμφανίζει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  <a:endParaRPr lang="el-GR" sz="2400" dirty="0">
              <a:solidFill>
                <a:schemeClr val="tx1"/>
              </a:solidFill>
            </a:endParaRPr>
          </a:p>
          <a:p>
            <a:pPr marL="411480" lvl="1" indent="0">
              <a:buNone/>
            </a:pPr>
            <a:r>
              <a:rPr lang="el-GR" sz="2400" dirty="0">
                <a:solidFill>
                  <a:schemeClr val="tx1"/>
                </a:solidFill>
              </a:rPr>
              <a:t>		</a:t>
            </a:r>
            <a:r>
              <a:rPr lang="el-GR" sz="1800" i="1" dirty="0">
                <a:solidFill>
                  <a:schemeClr val="tx1"/>
                </a:solidFill>
              </a:rPr>
              <a:t>08/01/0001</a:t>
            </a:r>
          </a:p>
          <a:p>
            <a:pPr marL="411480" lvl="1" indent="0">
              <a:buNone/>
            </a:pPr>
            <a:endParaRPr lang="en-US" sz="1800" i="1" dirty="0">
              <a:solidFill>
                <a:schemeClr val="tx1"/>
              </a:solidFill>
            </a:endParaRPr>
          </a:p>
          <a:p>
            <a:pPr marL="411480" lvl="1" indent="0">
              <a:buNone/>
            </a:pPr>
            <a:r>
              <a:rPr lang="en-US" sz="1800" i="1" dirty="0">
                <a:solidFill>
                  <a:schemeClr val="tx1"/>
                </a:solidFill>
              </a:rPr>
              <a:t>	</a:t>
            </a:r>
            <a:r>
              <a:rPr lang="el-GR" sz="2400" dirty="0">
                <a:solidFill>
                  <a:schemeClr val="tx1"/>
                </a:solidFill>
              </a:rPr>
              <a:t>ΠΡΟΣΟΧΗ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  <a:r>
              <a:rPr lang="el-GR" sz="2400" dirty="0">
                <a:solidFill>
                  <a:schemeClr val="tx1"/>
                </a:solidFill>
              </a:rPr>
              <a:t> Αν κάποια τιμή είναι μικρότερη από την προκαθορισμένη μορφή, να εμφανίζεται το «0» στις κενές θέσεις.</a:t>
            </a:r>
          </a:p>
          <a:p>
            <a:pPr marL="411480" lvl="1" indent="0">
              <a:buNone/>
            </a:pPr>
            <a:endParaRPr lang="el-GR" sz="2400" i="1" dirty="0">
              <a:solidFill>
                <a:schemeClr val="tx1"/>
              </a:solidFill>
            </a:endParaRPr>
          </a:p>
          <a:p>
            <a:pPr marL="411480" lvl="1" indent="0">
              <a:buNone/>
            </a:pPr>
            <a:endParaRPr lang="en-US" sz="2400" i="1" dirty="0">
              <a:solidFill>
                <a:schemeClr val="tx1"/>
              </a:solidFill>
            </a:endParaRPr>
          </a:p>
          <a:p>
            <a:pPr marL="411480" lvl="1" indent="0">
              <a:buNone/>
            </a:pPr>
            <a:endParaRPr lang="el-GR" sz="2400" i="1" dirty="0">
              <a:solidFill>
                <a:schemeClr val="tx1"/>
              </a:solidFill>
            </a:endParaRPr>
          </a:p>
          <a:p>
            <a:pPr marL="925830" lvl="1" indent="-514350">
              <a:buFont typeface="+mj-lt"/>
              <a:buAutoNum type="arabicPeriod" startAt="4"/>
            </a:pPr>
            <a:endParaRPr lang="el-GR" sz="2400" dirty="0">
              <a:solidFill>
                <a:schemeClr val="tx1"/>
              </a:solidFill>
            </a:endParaRPr>
          </a:p>
          <a:p>
            <a:pPr marL="411480" lvl="1" indent="0">
              <a:buNone/>
            </a:pPr>
            <a:endParaRPr lang="el-GR" sz="2400" dirty="0">
              <a:solidFill>
                <a:schemeClr val="tx1"/>
              </a:solidFill>
            </a:endParaRPr>
          </a:p>
          <a:p>
            <a:pPr marL="925830" lvl="1" indent="-514350">
              <a:buFont typeface="+mj-lt"/>
              <a:buAutoNum type="arabicPeriod"/>
            </a:pP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2</a:t>
            </a:fld>
            <a:endParaRPr lang="en-GB"/>
          </a:p>
        </p:txBody>
      </p:sp>
      <p:sp>
        <p:nvSpPr>
          <p:cNvPr id="10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47101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4991" y="1004340"/>
            <a:ext cx="5795873" cy="5493899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#include &lt;</a:t>
            </a:r>
            <a:r>
              <a:rPr lang="en-US" sz="1600" dirty="0" err="1">
                <a:latin typeface="Consolas" panose="020B0609020204030204" pitchFamily="49" charset="0"/>
              </a:rPr>
              <a:t>stdio.h</a:t>
            </a:r>
            <a:r>
              <a:rPr lang="en-US" sz="1600" dirty="0">
                <a:latin typeface="Consolas" panose="020B0609020204030204" pitchFamily="49" charset="0"/>
              </a:rPr>
              <a:t>&gt;</a:t>
            </a:r>
          </a:p>
          <a:p>
            <a:pPr marL="109728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1600" dirty="0" err="1">
                <a:latin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</a:rPr>
              <a:t> main()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{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struct date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{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	</a:t>
            </a:r>
            <a:r>
              <a:rPr lang="en-US" sz="1600" dirty="0" err="1">
                <a:latin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</a:rPr>
              <a:t> d;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	</a:t>
            </a:r>
            <a:r>
              <a:rPr lang="en-US" sz="1600" dirty="0" err="1">
                <a:latin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</a:rPr>
              <a:t> m;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	</a:t>
            </a:r>
            <a:r>
              <a:rPr lang="en-US" sz="1600" dirty="0" err="1">
                <a:latin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</a:rPr>
              <a:t> y;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};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struct date d1, d2, td;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err="1">
                <a:latin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</a:rPr>
              <a:t> s1, s2, </a:t>
            </a:r>
            <a:r>
              <a:rPr lang="en-US" sz="1600" dirty="0" err="1">
                <a:latin typeface="Consolas" panose="020B0609020204030204" pitchFamily="49" charset="0"/>
              </a:rPr>
              <a:t>sd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err="1">
                <a:latin typeface="Consolas" panose="020B0609020204030204" pitchFamily="49" charset="0"/>
              </a:rPr>
              <a:t>printf</a:t>
            </a:r>
            <a:r>
              <a:rPr lang="en-US" sz="1600" dirty="0">
                <a:latin typeface="Consolas" panose="020B0609020204030204" pitchFamily="49" charset="0"/>
              </a:rPr>
              <a:t>("Give first date (DD/MM/YYYY):");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err="1">
                <a:latin typeface="Consolas" panose="020B0609020204030204" pitchFamily="49" charset="0"/>
              </a:rPr>
              <a:t>scanf</a:t>
            </a:r>
            <a:r>
              <a:rPr lang="en-US" sz="1600" dirty="0">
                <a:latin typeface="Consolas" panose="020B0609020204030204" pitchFamily="49" charset="0"/>
              </a:rPr>
              <a:t>("%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/%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/%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", &amp;d1.d, &amp;d1.m, &amp;d1.y);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err="1">
                <a:latin typeface="Consolas" panose="020B0609020204030204" pitchFamily="49" charset="0"/>
              </a:rPr>
              <a:t>printf</a:t>
            </a:r>
            <a:r>
              <a:rPr lang="en-US" sz="1600" dirty="0">
                <a:latin typeface="Consolas" panose="020B0609020204030204" pitchFamily="49" charset="0"/>
              </a:rPr>
              <a:t>("Give second date (DD/MM/YYYY):");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err="1">
                <a:latin typeface="Consolas" panose="020B0609020204030204" pitchFamily="49" charset="0"/>
              </a:rPr>
              <a:t>scanf</a:t>
            </a:r>
            <a:r>
              <a:rPr lang="en-US" sz="1600" dirty="0">
                <a:latin typeface="Consolas" panose="020B0609020204030204" pitchFamily="49" charset="0"/>
              </a:rPr>
              <a:t>("%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/%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/%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", &amp;d2.d, &amp;d2.m, &amp;d2.y);</a:t>
            </a: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3882452" y="1009340"/>
            <a:ext cx="5146619" cy="375438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>
                <a:latin typeface="Consolas" panose="020B0609020204030204" pitchFamily="49" charset="0"/>
              </a:rPr>
              <a:t>	s1 = 365*d1.y + 30*d1.m + d1.d;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>
                <a:latin typeface="Consolas" panose="020B0609020204030204" pitchFamily="49" charset="0"/>
              </a:rPr>
              <a:t>	s2 = 365*d2.y + 30*d2.m + d2.d;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  <a:r>
              <a:rPr lang="en-US" sz="1600" b="0" dirty="0" err="1">
                <a:latin typeface="Consolas" panose="020B0609020204030204" pitchFamily="49" charset="0"/>
              </a:rPr>
              <a:t>sd</a:t>
            </a:r>
            <a:r>
              <a:rPr lang="en-US" sz="1600" b="0" dirty="0">
                <a:latin typeface="Consolas" panose="020B0609020204030204" pitchFamily="49" charset="0"/>
              </a:rPr>
              <a:t> = s2 - s1;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  <a:r>
              <a:rPr lang="en-US" sz="1600" b="0" dirty="0" err="1">
                <a:latin typeface="Consolas" panose="020B0609020204030204" pitchFamily="49" charset="0"/>
              </a:rPr>
              <a:t>td.y</a:t>
            </a:r>
            <a:r>
              <a:rPr lang="en-US" sz="1600" b="0" dirty="0">
                <a:latin typeface="Consolas" panose="020B0609020204030204" pitchFamily="49" charset="0"/>
              </a:rPr>
              <a:t> = </a:t>
            </a:r>
            <a:r>
              <a:rPr lang="en-US" sz="1600" b="0" dirty="0" err="1">
                <a:latin typeface="Consolas" panose="020B0609020204030204" pitchFamily="49" charset="0"/>
              </a:rPr>
              <a:t>sd</a:t>
            </a:r>
            <a:r>
              <a:rPr lang="en-US" sz="1600" b="0" dirty="0">
                <a:latin typeface="Consolas" panose="020B0609020204030204" pitchFamily="49" charset="0"/>
              </a:rPr>
              <a:t>/365;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  <a:r>
              <a:rPr lang="en-US" sz="1600" b="0" dirty="0" err="1">
                <a:latin typeface="Consolas" panose="020B0609020204030204" pitchFamily="49" charset="0"/>
              </a:rPr>
              <a:t>td.m</a:t>
            </a:r>
            <a:r>
              <a:rPr lang="en-US" sz="1600" b="0" dirty="0">
                <a:latin typeface="Consolas" panose="020B0609020204030204" pitchFamily="49" charset="0"/>
              </a:rPr>
              <a:t> = (sd%365)/30;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  <a:r>
              <a:rPr lang="en-US" sz="1600" b="0" dirty="0" err="1">
                <a:latin typeface="Consolas" panose="020B0609020204030204" pitchFamily="49" charset="0"/>
              </a:rPr>
              <a:t>td.d</a:t>
            </a:r>
            <a:r>
              <a:rPr lang="en-US" sz="1600" b="0" dirty="0">
                <a:latin typeface="Consolas" panose="020B0609020204030204" pitchFamily="49" charset="0"/>
              </a:rPr>
              <a:t> = (sd%365)%30;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 err="1">
                <a:latin typeface="Consolas" panose="020B0609020204030204" pitchFamily="49" charset="0"/>
              </a:rPr>
              <a:t>printf</a:t>
            </a:r>
            <a:r>
              <a:rPr lang="en-US" sz="1600" b="0" dirty="0">
                <a:latin typeface="Consolas" panose="020B0609020204030204" pitchFamily="49" charset="0"/>
              </a:rPr>
              <a:t>("Elapsed time: %02d/%02d/%04d\n", 			</a:t>
            </a:r>
            <a:r>
              <a:rPr lang="en-US" sz="1600" b="0" dirty="0" err="1">
                <a:latin typeface="Consolas" panose="020B0609020204030204" pitchFamily="49" charset="0"/>
              </a:rPr>
              <a:t>td.d</a:t>
            </a:r>
            <a:r>
              <a:rPr lang="en-US" sz="1600" b="0" dirty="0">
                <a:latin typeface="Consolas" panose="020B0609020204030204" pitchFamily="49" charset="0"/>
              </a:rPr>
              <a:t>, </a:t>
            </a:r>
            <a:r>
              <a:rPr lang="en-US" sz="1600" b="0" dirty="0" err="1">
                <a:latin typeface="Consolas" panose="020B0609020204030204" pitchFamily="49" charset="0"/>
              </a:rPr>
              <a:t>td.m</a:t>
            </a:r>
            <a:r>
              <a:rPr lang="en-US" sz="1600" b="0" dirty="0">
                <a:latin typeface="Consolas" panose="020B0609020204030204" pitchFamily="49" charset="0"/>
              </a:rPr>
              <a:t>, </a:t>
            </a:r>
            <a:r>
              <a:rPr lang="en-US" sz="1600" b="0" dirty="0" err="1">
                <a:latin typeface="Consolas" panose="020B0609020204030204" pitchFamily="49" charset="0"/>
              </a:rPr>
              <a:t>td.y</a:t>
            </a:r>
            <a:r>
              <a:rPr lang="en-US" sz="1600" b="0" dirty="0">
                <a:latin typeface="Consolas" panose="020B0609020204030204" pitchFamily="49" charset="0"/>
              </a:rPr>
              <a:t>);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>
                <a:latin typeface="Consolas" panose="020B0609020204030204" pitchFamily="49" charset="0"/>
              </a:rPr>
              <a:t>	return 0;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145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566928" indent="-457200">
              <a:buFont typeface="+mj-lt"/>
              <a:buAutoNum type="arabicPeriod" startAt="2"/>
            </a:pPr>
            <a:r>
              <a:rPr lang="el-GR" sz="2400" dirty="0"/>
              <a:t>Να γραφεί πρόγραμμα το οποίο χρησιμοποιώντας μια κατάλληλη δομή </a:t>
            </a:r>
            <a:r>
              <a:rPr lang="en-US" sz="2400" dirty="0"/>
              <a:t>student </a:t>
            </a:r>
            <a:r>
              <a:rPr lang="el-GR" sz="2400" dirty="0"/>
              <a:t>να αποθηκεύει για κάθε φοιτητή επώνυμο, όνομα, και ΑΜ. </a:t>
            </a:r>
            <a:br>
              <a:rPr lang="el-GR" sz="2400" dirty="0"/>
            </a:br>
            <a:br>
              <a:rPr lang="el-GR" sz="2400" dirty="0"/>
            </a:br>
            <a:r>
              <a:rPr lang="el-GR" sz="2400" dirty="0"/>
              <a:t>Στην συνέχεια να δέχεται τα στοιχεία για 5 φοιτητές, τα οποία να τα αποθηκεύει σε κατάλληλο πίνακα με στοιχεία δομές </a:t>
            </a:r>
            <a:r>
              <a:rPr lang="en-US" sz="2400" dirty="0"/>
              <a:t>student</a:t>
            </a:r>
            <a:r>
              <a:rPr lang="el-GR" sz="2400" dirty="0"/>
              <a:t>. </a:t>
            </a:r>
            <a:br>
              <a:rPr lang="el-GR" sz="2400" dirty="0"/>
            </a:br>
            <a:br>
              <a:rPr lang="el-GR" sz="2400" dirty="0"/>
            </a:br>
            <a:r>
              <a:rPr lang="el-GR" sz="2400" dirty="0"/>
              <a:t>Επιπλέον να ταξινομεί τους φοιτητές σε αύξουσα σειρά με βάση το ΑΜ και να εμφανίζει όλους τους φοιτητές στην οθόνη. </a:t>
            </a:r>
            <a:br>
              <a:rPr lang="el-GR" sz="2400" dirty="0"/>
            </a:br>
            <a:br>
              <a:rPr lang="el-GR" sz="2400" dirty="0"/>
            </a:br>
            <a:r>
              <a:rPr lang="el-GR" sz="2400" dirty="0"/>
              <a:t>Όλα τα παραπάνω </a:t>
            </a:r>
            <a:r>
              <a:rPr lang="en-US" sz="2400" dirty="0"/>
              <a:t>(</a:t>
            </a:r>
            <a:r>
              <a:rPr lang="el-GR" sz="2400" dirty="0"/>
              <a:t>είσοδος, ταξινόμηση, εμφάνιση</a:t>
            </a:r>
            <a:r>
              <a:rPr lang="en-US" sz="2400" dirty="0"/>
              <a:t>) </a:t>
            </a:r>
            <a:r>
              <a:rPr lang="el-GR" sz="2400" dirty="0"/>
              <a:t>να υλοποιηθούν με χρήση συναρτήσεων.</a:t>
            </a:r>
          </a:p>
          <a:p>
            <a:pPr marL="109728" indent="0">
              <a:buNone/>
            </a:pPr>
            <a:endParaRPr lang="el-GR" sz="2000" dirty="0">
              <a:solidFill>
                <a:srgbClr val="0070C0"/>
              </a:solidFill>
            </a:endParaRPr>
          </a:p>
          <a:p>
            <a:pPr marL="566928" indent="-457200">
              <a:buFont typeface="+mj-lt"/>
              <a:buAutoNum type="arabicPeriod" startAt="5"/>
            </a:pPr>
            <a:endParaRPr lang="el-GR" sz="2000" dirty="0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4</a:t>
            </a:fld>
            <a:endParaRPr lang="en-GB"/>
          </a:p>
        </p:txBody>
      </p:sp>
      <p:sp>
        <p:nvSpPr>
          <p:cNvPr id="10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1757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1223" y="879309"/>
            <a:ext cx="3729950" cy="5294257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#include &lt;</a:t>
            </a:r>
            <a:r>
              <a:rPr lang="en-US" sz="1600" dirty="0" err="1">
                <a:latin typeface="Consolas" panose="020B0609020204030204" pitchFamily="49" charset="0"/>
              </a:rPr>
              <a:t>stdio.h</a:t>
            </a:r>
            <a:r>
              <a:rPr lang="en-US" sz="1600" dirty="0">
                <a:latin typeface="Consolas" panose="020B0609020204030204" pitchFamily="49" charset="0"/>
              </a:rPr>
              <a:t>&gt;</a:t>
            </a:r>
          </a:p>
          <a:p>
            <a:pPr marL="109728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typedef struct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{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char </a:t>
            </a:r>
            <a:r>
              <a:rPr lang="en-US" sz="1600" dirty="0" err="1">
                <a:latin typeface="Consolas" panose="020B0609020204030204" pitchFamily="49" charset="0"/>
              </a:rPr>
              <a:t>fname</a:t>
            </a:r>
            <a:r>
              <a:rPr lang="en-US" sz="1600" dirty="0">
                <a:latin typeface="Consolas" panose="020B0609020204030204" pitchFamily="49" charset="0"/>
              </a:rPr>
              <a:t>[15];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char </a:t>
            </a:r>
            <a:r>
              <a:rPr lang="en-US" sz="1600" dirty="0" err="1">
                <a:latin typeface="Consolas" panose="020B0609020204030204" pitchFamily="49" charset="0"/>
              </a:rPr>
              <a:t>sname</a:t>
            </a:r>
            <a:r>
              <a:rPr lang="en-US" sz="1600" dirty="0">
                <a:latin typeface="Consolas" panose="020B0609020204030204" pitchFamily="49" charset="0"/>
              </a:rPr>
              <a:t>[15];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err="1">
                <a:latin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</a:rPr>
              <a:t> AM;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} student;</a:t>
            </a:r>
          </a:p>
          <a:p>
            <a:pPr marL="109728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student students[5];</a:t>
            </a:r>
          </a:p>
          <a:p>
            <a:pPr marL="109728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void </a:t>
            </a:r>
            <a:r>
              <a:rPr lang="en-US" sz="1600" dirty="0" err="1">
                <a:latin typeface="Consolas" panose="020B0609020204030204" pitchFamily="49" charset="0"/>
              </a:rPr>
              <a:t>readStudents</a:t>
            </a:r>
            <a:r>
              <a:rPr lang="en-US" sz="1600" dirty="0">
                <a:latin typeface="Consolas" panose="020B0609020204030204" pitchFamily="49" charset="0"/>
              </a:rPr>
              <a:t>();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void </a:t>
            </a:r>
            <a:r>
              <a:rPr lang="en-US" sz="1600" dirty="0" err="1">
                <a:latin typeface="Consolas" panose="020B0609020204030204" pitchFamily="49" charset="0"/>
              </a:rPr>
              <a:t>sortStudents</a:t>
            </a:r>
            <a:r>
              <a:rPr lang="en-US" sz="1600" dirty="0">
                <a:latin typeface="Consolas" panose="020B0609020204030204" pitchFamily="49" charset="0"/>
              </a:rPr>
              <a:t>();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void </a:t>
            </a:r>
            <a:r>
              <a:rPr lang="en-US" sz="1600" dirty="0" err="1">
                <a:latin typeface="Consolas" panose="020B0609020204030204" pitchFamily="49" charset="0"/>
              </a:rPr>
              <a:t>showStudents</a:t>
            </a:r>
            <a:r>
              <a:rPr lang="en-US" sz="1600" dirty="0">
                <a:latin typeface="Consolas" panose="020B0609020204030204" pitchFamily="49" charset="0"/>
              </a:rPr>
              <a:t>();</a:t>
            </a:r>
          </a:p>
          <a:p>
            <a:pPr marL="109728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void main()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{	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err="1">
                <a:latin typeface="Consolas" panose="020B0609020204030204" pitchFamily="49" charset="0"/>
              </a:rPr>
              <a:t>readStudents</a:t>
            </a:r>
            <a:r>
              <a:rPr lang="en-US" sz="1600" dirty="0">
                <a:latin typeface="Consolas" panose="020B0609020204030204" pitchFamily="49" charset="0"/>
              </a:rPr>
              <a:t>();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err="1">
                <a:latin typeface="Consolas" panose="020B0609020204030204" pitchFamily="49" charset="0"/>
              </a:rPr>
              <a:t>sortStudents</a:t>
            </a:r>
            <a:r>
              <a:rPr lang="en-US" sz="1600" dirty="0">
                <a:latin typeface="Consolas" panose="020B0609020204030204" pitchFamily="49" charset="0"/>
              </a:rPr>
              <a:t>();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err="1">
                <a:latin typeface="Consolas" panose="020B0609020204030204" pitchFamily="49" charset="0"/>
              </a:rPr>
              <a:t>showStudents</a:t>
            </a:r>
            <a:r>
              <a:rPr lang="en-US" sz="1600" dirty="0">
                <a:latin typeface="Consolas" panose="020B0609020204030204" pitchFamily="49" charset="0"/>
              </a:rPr>
              <a:t>();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5</a:t>
            </a:fld>
            <a:endParaRPr lang="en-GB"/>
          </a:p>
        </p:txBody>
      </p:sp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3819832" y="886027"/>
            <a:ext cx="5324173" cy="529425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1600" b="0" dirty="0">
                <a:latin typeface="Consolas" panose="020B0609020204030204" pitchFamily="49" charset="0"/>
              </a:rPr>
              <a:t>void </a:t>
            </a:r>
            <a:r>
              <a:rPr lang="en-US" sz="1600" b="0" dirty="0" err="1">
                <a:latin typeface="Consolas" panose="020B0609020204030204" pitchFamily="49" charset="0"/>
              </a:rPr>
              <a:t>readStudents</a:t>
            </a:r>
            <a:r>
              <a:rPr lang="en-US" sz="1600" b="0" dirty="0">
                <a:latin typeface="Consolas" panose="020B0609020204030204" pitchFamily="49" charset="0"/>
              </a:rPr>
              <a:t>()</a:t>
            </a:r>
          </a:p>
          <a:p>
            <a:pPr marL="109728" indent="0">
              <a:buNone/>
            </a:pPr>
            <a:r>
              <a:rPr lang="en-US" sz="1600" b="0" dirty="0">
                <a:latin typeface="Consolas" panose="020B0609020204030204" pitchFamily="49" charset="0"/>
              </a:rPr>
              <a:t>{</a:t>
            </a:r>
          </a:p>
          <a:p>
            <a:pPr marL="109728" indent="0"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  <a:r>
              <a:rPr lang="en-US" sz="1600" b="0" dirty="0" err="1">
                <a:latin typeface="Consolas" panose="020B0609020204030204" pitchFamily="49" charset="0"/>
              </a:rPr>
              <a:t>int</a:t>
            </a:r>
            <a:r>
              <a:rPr lang="en-US" sz="1600" b="0" dirty="0"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latin typeface="Consolas" panose="020B0609020204030204" pitchFamily="49" charset="0"/>
              </a:rPr>
              <a:t>i</a:t>
            </a:r>
            <a:r>
              <a:rPr lang="en-US" sz="1600" b="0" dirty="0">
                <a:latin typeface="Consolas" panose="020B06090202040302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1600" b="0" dirty="0">
                <a:latin typeface="Consolas" panose="020B0609020204030204" pitchFamily="49" charset="0"/>
              </a:rPr>
              <a:t>	</a:t>
            </a:r>
          </a:p>
          <a:p>
            <a:pPr marL="109728" indent="0">
              <a:buNone/>
            </a:pPr>
            <a:r>
              <a:rPr lang="en-US" sz="1600" b="0" dirty="0">
                <a:latin typeface="Consolas" panose="020B0609020204030204" pitchFamily="49" charset="0"/>
              </a:rPr>
              <a:t>	for(</a:t>
            </a:r>
            <a:r>
              <a:rPr lang="en-US" sz="1600" b="0" dirty="0" err="1">
                <a:latin typeface="Consolas" panose="020B0609020204030204" pitchFamily="49" charset="0"/>
              </a:rPr>
              <a:t>i</a:t>
            </a:r>
            <a:r>
              <a:rPr lang="en-US" sz="1600" b="0" dirty="0">
                <a:latin typeface="Consolas" panose="020B0609020204030204" pitchFamily="49" charset="0"/>
              </a:rPr>
              <a:t>=0;</a:t>
            </a:r>
            <a:r>
              <a:rPr lang="el-GR" sz="1600" b="0" dirty="0"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latin typeface="Consolas" panose="020B0609020204030204" pitchFamily="49" charset="0"/>
              </a:rPr>
              <a:t>i</a:t>
            </a:r>
            <a:r>
              <a:rPr lang="en-US" sz="1600" b="0" dirty="0">
                <a:latin typeface="Consolas" panose="020B0609020204030204" pitchFamily="49" charset="0"/>
              </a:rPr>
              <a:t>&lt;5;</a:t>
            </a:r>
            <a:r>
              <a:rPr lang="el-GR" sz="1600" b="0" dirty="0"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latin typeface="Consolas" panose="020B0609020204030204" pitchFamily="49" charset="0"/>
              </a:rPr>
              <a:t>i</a:t>
            </a:r>
            <a:r>
              <a:rPr lang="en-US" sz="1600" b="0" dirty="0">
                <a:latin typeface="Consolas" panose="020B0609020204030204" pitchFamily="49" charset="0"/>
              </a:rPr>
              <a:t>++)</a:t>
            </a:r>
          </a:p>
          <a:p>
            <a:pPr marL="109728" indent="0">
              <a:buNone/>
            </a:pPr>
            <a:r>
              <a:rPr lang="en-US" sz="1600" b="0" dirty="0">
                <a:latin typeface="Consolas" panose="020B0609020204030204" pitchFamily="49" charset="0"/>
              </a:rPr>
              <a:t>	{</a:t>
            </a:r>
          </a:p>
          <a:p>
            <a:pPr marL="109728" indent="0">
              <a:buNone/>
            </a:pPr>
            <a:r>
              <a:rPr lang="en-US" sz="1600" b="0" dirty="0">
                <a:latin typeface="Consolas" panose="020B0609020204030204" pitchFamily="49" charset="0"/>
              </a:rPr>
              <a:t>		</a:t>
            </a:r>
            <a:r>
              <a:rPr lang="en-US" sz="1600" b="0" dirty="0" err="1">
                <a:latin typeface="Consolas" panose="020B0609020204030204" pitchFamily="49" charset="0"/>
              </a:rPr>
              <a:t>printf</a:t>
            </a:r>
            <a:r>
              <a:rPr lang="en-US" sz="1600" b="0" dirty="0">
                <a:latin typeface="Consolas" panose="020B0609020204030204" pitchFamily="49" charset="0"/>
              </a:rPr>
              <a:t>("</a:t>
            </a:r>
            <a:r>
              <a:rPr lang="en-US" sz="1600" b="0" dirty="0" err="1">
                <a:latin typeface="Consolas" panose="020B0609020204030204" pitchFamily="49" charset="0"/>
              </a:rPr>
              <a:t>Onoma</a:t>
            </a:r>
            <a:r>
              <a:rPr lang="en-US" sz="1600" b="0" dirty="0">
                <a:latin typeface="Consolas" panose="020B0609020204030204" pitchFamily="49" charset="0"/>
              </a:rPr>
              <a:t>:");</a:t>
            </a:r>
          </a:p>
          <a:p>
            <a:pPr marL="109728" indent="0">
              <a:buNone/>
            </a:pPr>
            <a:r>
              <a:rPr lang="en-US" sz="1600" b="0" dirty="0">
                <a:latin typeface="Consolas" panose="020B0609020204030204" pitchFamily="49" charset="0"/>
              </a:rPr>
              <a:t>		gets(students[</a:t>
            </a:r>
            <a:r>
              <a:rPr lang="en-US" sz="1600" b="0" dirty="0" err="1">
                <a:latin typeface="Consolas" panose="020B0609020204030204" pitchFamily="49" charset="0"/>
              </a:rPr>
              <a:t>i</a:t>
            </a:r>
            <a:r>
              <a:rPr lang="en-US" sz="1600" b="0" dirty="0">
                <a:latin typeface="Consolas" panose="020B0609020204030204" pitchFamily="49" charset="0"/>
              </a:rPr>
              <a:t>].</a:t>
            </a:r>
            <a:r>
              <a:rPr lang="en-US" sz="1600" b="0" dirty="0" err="1">
                <a:latin typeface="Consolas" panose="020B0609020204030204" pitchFamily="49" charset="0"/>
              </a:rPr>
              <a:t>fname</a:t>
            </a:r>
            <a:r>
              <a:rPr lang="en-US" sz="1600" b="0" dirty="0">
                <a:latin typeface="Consolas" panose="020B0609020204030204" pitchFamily="49" charset="0"/>
              </a:rPr>
              <a:t>);</a:t>
            </a:r>
          </a:p>
          <a:p>
            <a:pPr marL="109728" indent="0">
              <a:buNone/>
            </a:pPr>
            <a:r>
              <a:rPr lang="en-US" sz="1600" b="0" dirty="0">
                <a:latin typeface="Consolas" panose="020B0609020204030204" pitchFamily="49" charset="0"/>
              </a:rPr>
              <a:t>		</a:t>
            </a:r>
            <a:r>
              <a:rPr lang="en-US" sz="1600" b="0" dirty="0" err="1">
                <a:latin typeface="Consolas" panose="020B0609020204030204" pitchFamily="49" charset="0"/>
              </a:rPr>
              <a:t>fflush</a:t>
            </a:r>
            <a:r>
              <a:rPr lang="en-US" sz="1600" b="0" dirty="0">
                <a:latin typeface="Consolas" panose="020B0609020204030204" pitchFamily="49" charset="0"/>
              </a:rPr>
              <a:t>(stdin);</a:t>
            </a:r>
          </a:p>
          <a:p>
            <a:pPr marL="109728" indent="0">
              <a:buNone/>
            </a:pPr>
            <a:r>
              <a:rPr lang="en-US" sz="1600" b="0" dirty="0">
                <a:latin typeface="Consolas" panose="020B0609020204030204" pitchFamily="49" charset="0"/>
              </a:rPr>
              <a:t>		</a:t>
            </a:r>
          </a:p>
          <a:p>
            <a:pPr marL="109728" indent="0">
              <a:buNone/>
            </a:pPr>
            <a:r>
              <a:rPr lang="en-US" sz="1600" b="0" dirty="0">
                <a:latin typeface="Consolas" panose="020B0609020204030204" pitchFamily="49" charset="0"/>
              </a:rPr>
              <a:t>		</a:t>
            </a:r>
            <a:r>
              <a:rPr lang="en-US" sz="1600" b="0" dirty="0" err="1">
                <a:latin typeface="Consolas" panose="020B0609020204030204" pitchFamily="49" charset="0"/>
              </a:rPr>
              <a:t>printf</a:t>
            </a:r>
            <a:r>
              <a:rPr lang="en-US" sz="1600" b="0" dirty="0">
                <a:latin typeface="Consolas" panose="020B0609020204030204" pitchFamily="49" charset="0"/>
              </a:rPr>
              <a:t>("</a:t>
            </a:r>
            <a:r>
              <a:rPr lang="en-US" sz="1600" b="0" dirty="0" err="1">
                <a:latin typeface="Consolas" panose="020B0609020204030204" pitchFamily="49" charset="0"/>
              </a:rPr>
              <a:t>Eponymo</a:t>
            </a:r>
            <a:r>
              <a:rPr lang="en-US" sz="1600" b="0" dirty="0">
                <a:latin typeface="Consolas" panose="020B0609020204030204" pitchFamily="49" charset="0"/>
              </a:rPr>
              <a:t>:");</a:t>
            </a:r>
          </a:p>
          <a:p>
            <a:pPr marL="109728" indent="0">
              <a:buNone/>
            </a:pPr>
            <a:r>
              <a:rPr lang="en-US" sz="1600" b="0" dirty="0">
                <a:latin typeface="Consolas" panose="020B0609020204030204" pitchFamily="49" charset="0"/>
              </a:rPr>
              <a:t>		gets(students[</a:t>
            </a:r>
            <a:r>
              <a:rPr lang="en-US" sz="1600" b="0" dirty="0" err="1">
                <a:latin typeface="Consolas" panose="020B0609020204030204" pitchFamily="49" charset="0"/>
              </a:rPr>
              <a:t>i</a:t>
            </a:r>
            <a:r>
              <a:rPr lang="en-US" sz="1600" b="0" dirty="0">
                <a:latin typeface="Consolas" panose="020B0609020204030204" pitchFamily="49" charset="0"/>
              </a:rPr>
              <a:t>].</a:t>
            </a:r>
            <a:r>
              <a:rPr lang="en-US" sz="1600" b="0" dirty="0" err="1">
                <a:latin typeface="Consolas" panose="020B0609020204030204" pitchFamily="49" charset="0"/>
              </a:rPr>
              <a:t>sname</a:t>
            </a:r>
            <a:r>
              <a:rPr lang="en-US" sz="1600" b="0" dirty="0">
                <a:latin typeface="Consolas" panose="020B0609020204030204" pitchFamily="49" charset="0"/>
              </a:rPr>
              <a:t>);</a:t>
            </a:r>
          </a:p>
          <a:p>
            <a:pPr marL="109728" indent="0">
              <a:buNone/>
            </a:pPr>
            <a:r>
              <a:rPr lang="en-US" sz="1600" b="0" dirty="0">
                <a:latin typeface="Consolas" panose="020B0609020204030204" pitchFamily="49" charset="0"/>
              </a:rPr>
              <a:t>		</a:t>
            </a:r>
            <a:r>
              <a:rPr lang="en-US" sz="1600" b="0" dirty="0" err="1">
                <a:latin typeface="Consolas" panose="020B0609020204030204" pitchFamily="49" charset="0"/>
              </a:rPr>
              <a:t>fflush</a:t>
            </a:r>
            <a:r>
              <a:rPr lang="en-US" sz="1600" b="0" dirty="0">
                <a:latin typeface="Consolas" panose="020B0609020204030204" pitchFamily="49" charset="0"/>
              </a:rPr>
              <a:t>(stdin);</a:t>
            </a:r>
          </a:p>
          <a:p>
            <a:pPr marL="109728" indent="0">
              <a:buNone/>
            </a:pPr>
            <a:r>
              <a:rPr lang="en-US" sz="1600" b="0" dirty="0">
                <a:latin typeface="Consolas" panose="020B0609020204030204" pitchFamily="49" charset="0"/>
              </a:rPr>
              <a:t>		</a:t>
            </a:r>
          </a:p>
          <a:p>
            <a:pPr marL="109728" indent="0">
              <a:buNone/>
            </a:pPr>
            <a:r>
              <a:rPr lang="en-US" sz="1600" b="0" dirty="0">
                <a:latin typeface="Consolas" panose="020B0609020204030204" pitchFamily="49" charset="0"/>
              </a:rPr>
              <a:t>		</a:t>
            </a:r>
            <a:r>
              <a:rPr lang="en-US" sz="1600" b="0" dirty="0" err="1">
                <a:latin typeface="Consolas" panose="020B0609020204030204" pitchFamily="49" charset="0"/>
              </a:rPr>
              <a:t>printf</a:t>
            </a:r>
            <a:r>
              <a:rPr lang="en-US" sz="1600" b="0" dirty="0">
                <a:latin typeface="Consolas" panose="020B0609020204030204" pitchFamily="49" charset="0"/>
              </a:rPr>
              <a:t>("AM:");</a:t>
            </a:r>
          </a:p>
          <a:p>
            <a:pPr marL="109728" indent="0">
              <a:buNone/>
            </a:pPr>
            <a:r>
              <a:rPr lang="en-US" sz="1600" b="0" dirty="0">
                <a:latin typeface="Consolas" panose="020B0609020204030204" pitchFamily="49" charset="0"/>
              </a:rPr>
              <a:t>		</a:t>
            </a:r>
            <a:r>
              <a:rPr lang="en-US" sz="1600" b="0" dirty="0" err="1">
                <a:latin typeface="Consolas" panose="020B0609020204030204" pitchFamily="49" charset="0"/>
              </a:rPr>
              <a:t>scanf</a:t>
            </a:r>
            <a:r>
              <a:rPr lang="en-US" sz="1600" b="0" dirty="0">
                <a:latin typeface="Consolas" panose="020B0609020204030204" pitchFamily="49" charset="0"/>
              </a:rPr>
              <a:t>("%d",</a:t>
            </a:r>
            <a:r>
              <a:rPr lang="el-GR" sz="1600" b="0" dirty="0">
                <a:latin typeface="Consolas" panose="020B0609020204030204" pitchFamily="49" charset="0"/>
              </a:rPr>
              <a:t> </a:t>
            </a:r>
            <a:r>
              <a:rPr lang="en-US" sz="1600" b="0" dirty="0">
                <a:latin typeface="Consolas" panose="020B0609020204030204" pitchFamily="49" charset="0"/>
              </a:rPr>
              <a:t>&amp;students[</a:t>
            </a:r>
            <a:r>
              <a:rPr lang="en-US" sz="1600" b="0" dirty="0" err="1">
                <a:latin typeface="Consolas" panose="020B0609020204030204" pitchFamily="49" charset="0"/>
              </a:rPr>
              <a:t>i</a:t>
            </a:r>
            <a:r>
              <a:rPr lang="en-US" sz="1600" b="0" dirty="0">
                <a:latin typeface="Consolas" panose="020B0609020204030204" pitchFamily="49" charset="0"/>
              </a:rPr>
              <a:t>].AM);</a:t>
            </a:r>
          </a:p>
          <a:p>
            <a:pPr marL="109728" indent="0">
              <a:buNone/>
            </a:pPr>
            <a:r>
              <a:rPr lang="en-US" sz="1600" b="0" dirty="0">
                <a:latin typeface="Consolas" panose="020B0609020204030204" pitchFamily="49" charset="0"/>
              </a:rPr>
              <a:t>		</a:t>
            </a:r>
            <a:r>
              <a:rPr lang="en-US" sz="1600" b="0" dirty="0" err="1">
                <a:latin typeface="Consolas" panose="020B0609020204030204" pitchFamily="49" charset="0"/>
              </a:rPr>
              <a:t>fflush</a:t>
            </a:r>
            <a:r>
              <a:rPr lang="en-US" sz="1600" b="0" dirty="0">
                <a:latin typeface="Consolas" panose="020B0609020204030204" pitchFamily="49" charset="0"/>
              </a:rPr>
              <a:t>(stdin);</a:t>
            </a:r>
          </a:p>
          <a:p>
            <a:pPr marL="109728" indent="0">
              <a:buNone/>
            </a:pPr>
            <a:r>
              <a:rPr lang="en-US" sz="1600" b="0" dirty="0">
                <a:latin typeface="Consolas" panose="020B0609020204030204" pitchFamily="49" charset="0"/>
              </a:rPr>
              <a:t>	}</a:t>
            </a:r>
          </a:p>
          <a:p>
            <a:pPr marL="109728" indent="0">
              <a:buNone/>
            </a:pPr>
            <a:r>
              <a:rPr lang="en-US" sz="1600" b="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0249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" y="879309"/>
            <a:ext cx="8686798" cy="5294257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void </a:t>
            </a:r>
            <a:r>
              <a:rPr lang="en-US" sz="1600" dirty="0" err="1">
                <a:latin typeface="Consolas" panose="020B0609020204030204" pitchFamily="49" charset="0"/>
              </a:rPr>
              <a:t>sortStudents</a:t>
            </a:r>
            <a:r>
              <a:rPr lang="en-US" sz="1600" dirty="0">
                <a:latin typeface="Consolas" panose="020B0609020204030204" pitchFamily="49" charset="0"/>
              </a:rPr>
              <a:t>()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{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err="1">
                <a:latin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i,j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  <a:endParaRPr lang="el-GR" sz="1600" dirty="0">
              <a:latin typeface="Consolas" panose="020B0609020204030204" pitchFamily="49" charset="0"/>
            </a:endParaRPr>
          </a:p>
          <a:p>
            <a:pPr marL="109728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student temp;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for(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=1;</a:t>
            </a:r>
            <a:r>
              <a:rPr lang="el-GR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&lt;5;</a:t>
            </a:r>
            <a:r>
              <a:rPr lang="el-GR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++)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	for(j=4;</a:t>
            </a:r>
            <a:r>
              <a:rPr lang="el-GR" sz="1600" dirty="0">
                <a:latin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</a:rPr>
              <a:t>j&gt;=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  <a:r>
              <a:rPr lang="el-GR" sz="1600" dirty="0">
                <a:latin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</a:rPr>
              <a:t>j--)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		if(students[j].AM &lt; students[j-1].AM)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		{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			temp = students[j];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			students[j] = students[j-1];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			students[j-1] = temp;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		}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57662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" y="879309"/>
            <a:ext cx="8936734" cy="5294257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void </a:t>
            </a:r>
            <a:r>
              <a:rPr lang="en-US" sz="1600" dirty="0" err="1">
                <a:latin typeface="Consolas" panose="020B0609020204030204" pitchFamily="49" charset="0"/>
              </a:rPr>
              <a:t>showStudents</a:t>
            </a:r>
            <a:r>
              <a:rPr lang="en-US" sz="1600" dirty="0">
                <a:latin typeface="Consolas" panose="020B0609020204030204" pitchFamily="49" charset="0"/>
              </a:rPr>
              <a:t>()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{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  <a:r>
              <a:rPr lang="en-US" sz="1600" dirty="0" err="1">
                <a:latin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  <a:endParaRPr lang="el-GR" sz="1600" dirty="0"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for(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=0;i&lt;5;i++)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		</a:t>
            </a:r>
            <a:r>
              <a:rPr lang="en-US" sz="1600" dirty="0" err="1">
                <a:latin typeface="Consolas" panose="020B0609020204030204" pitchFamily="49" charset="0"/>
              </a:rPr>
              <a:t>printf</a:t>
            </a:r>
            <a:r>
              <a:rPr lang="en-US" sz="1600" dirty="0">
                <a:latin typeface="Consolas" panose="020B0609020204030204" pitchFamily="49" charset="0"/>
              </a:rPr>
              <a:t>("AM:%4d - %s %s\n",</a:t>
            </a:r>
            <a:endParaRPr lang="el-GR" sz="1600" dirty="0">
              <a:latin typeface="Consolas" panose="020B0609020204030204" pitchFamily="49" charset="0"/>
            </a:endParaRPr>
          </a:p>
          <a:p>
            <a:pPr marL="109728" indent="0">
              <a:buNone/>
            </a:pPr>
            <a:r>
              <a:rPr lang="el-GR" sz="1600" dirty="0">
                <a:latin typeface="Consolas" panose="020B0609020204030204" pitchFamily="49" charset="0"/>
              </a:rPr>
              <a:t>		       </a:t>
            </a:r>
            <a:r>
              <a:rPr lang="en-US" sz="1600" dirty="0">
                <a:latin typeface="Consolas" panose="020B0609020204030204" pitchFamily="49" charset="0"/>
              </a:rPr>
              <a:t>students[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].AM, students[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].</a:t>
            </a:r>
            <a:r>
              <a:rPr lang="en-US" sz="1600" dirty="0" err="1">
                <a:latin typeface="Consolas" panose="020B0609020204030204" pitchFamily="49" charset="0"/>
              </a:rPr>
              <a:t>fname</a:t>
            </a:r>
            <a:r>
              <a:rPr lang="en-US" sz="1600" dirty="0">
                <a:latin typeface="Consolas" panose="020B0609020204030204" pitchFamily="49" charset="0"/>
              </a:rPr>
              <a:t>, students[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].</a:t>
            </a:r>
            <a:r>
              <a:rPr lang="en-US" sz="1600" dirty="0" err="1">
                <a:latin typeface="Consolas" panose="020B0609020204030204" pitchFamily="49" charset="0"/>
              </a:rPr>
              <a:t>sname</a:t>
            </a:r>
            <a:r>
              <a:rPr lang="en-US" sz="1600" dirty="0">
                <a:latin typeface="Consolas" panose="020B0609020204030204" pitchFamily="49" charset="0"/>
              </a:rPr>
              <a:t>);</a:t>
            </a:r>
          </a:p>
          <a:p>
            <a:pPr marL="109728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32AD-4F9F-4859-B5CB-28FCDDDC43A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9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79297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13730</TotalTime>
  <Words>97</Words>
  <Application>Microsoft Office PowerPoint</Application>
  <PresentationFormat>Προβολή στην οθόνη (4:3)</PresentationFormat>
  <Paragraphs>136</Paragraphs>
  <Slides>7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3" baseType="lpstr">
      <vt:lpstr>Consolas</vt:lpstr>
      <vt:lpstr>Georgia</vt:lpstr>
      <vt:lpstr>Times New Roman</vt:lpstr>
      <vt:lpstr>Trebuchet MS</vt:lpstr>
      <vt:lpstr>Wingdings 2</vt:lpstr>
      <vt:lpstr>Αστικό</vt:lpstr>
      <vt:lpstr>Προγραμματισμός ΙΙ</vt:lpstr>
      <vt:lpstr>Ασκήσεις</vt:lpstr>
      <vt:lpstr>Παρουσίαση του PowerPoint</vt:lpstr>
      <vt:lpstr>Ασκήσεις</vt:lpstr>
      <vt:lpstr>Ασκήσεις</vt:lpstr>
      <vt:lpstr>Ασκήσεις</vt:lpstr>
      <vt:lpstr>Ασκήσεις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Προγραμματισμός ΙΙ</dc:title>
  <dc:creator>Μάρκος Τσίπουρας</dc:creator>
  <cp:lastModifiedBy>Μάρκος Τσίπουρας</cp:lastModifiedBy>
  <cp:revision>87</cp:revision>
  <dcterms:created xsi:type="dcterms:W3CDTF">2004-10-17T06:32:39Z</dcterms:created>
  <dcterms:modified xsi:type="dcterms:W3CDTF">2017-05-23T12:06:18Z</dcterms:modified>
</cp:coreProperties>
</file>