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9"/>
  </p:notesMasterIdLst>
  <p:sldIdLst>
    <p:sldId id="465" r:id="rId2"/>
    <p:sldId id="485" r:id="rId3"/>
    <p:sldId id="481" r:id="rId4"/>
    <p:sldId id="482" r:id="rId5"/>
    <p:sldId id="489" r:id="rId6"/>
    <p:sldId id="490" r:id="rId7"/>
    <p:sldId id="488" r:id="rId8"/>
  </p:sldIdLst>
  <p:sldSz cx="9144000" cy="6858000" type="screen4x3"/>
  <p:notesSz cx="7099300" cy="10234613"/>
  <p:defaultTextStyle>
    <a:defPPr>
      <a:defRPr lang="en-GB"/>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0000"/>
    <a:srgbClr val="818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07" autoAdjust="0"/>
  </p:normalViewPr>
  <p:slideViewPr>
    <p:cSldViewPr snapToGrid="0">
      <p:cViewPr>
        <p:scale>
          <a:sx n="110" d="100"/>
          <a:sy n="110" d="100"/>
        </p:scale>
        <p:origin x="-252" y="-144"/>
      </p:cViewPr>
      <p:guideLst>
        <p:guide orient="horz" pos="2247"/>
        <p:guide pos="2880"/>
      </p:guideLst>
    </p:cSldViewPr>
  </p:slid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0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l-GR"/>
          </a:p>
        </p:txBody>
      </p:sp>
      <p:sp>
        <p:nvSpPr>
          <p:cNvPr id="260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l-GR"/>
          </a:p>
        </p:txBody>
      </p:sp>
      <p:sp>
        <p:nvSpPr>
          <p:cNvPr id="26010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260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
        <p:nvSpPr>
          <p:cNvPr id="260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l-GR"/>
          </a:p>
        </p:txBody>
      </p:sp>
      <p:sp>
        <p:nvSpPr>
          <p:cNvPr id="260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EAB1BD9A-843A-498A-AB47-85E26B8A2486}"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endParaRPr lang="en-GB"/>
          </a:p>
        </p:txBody>
      </p:sp>
      <p:sp>
        <p:nvSpPr>
          <p:cNvPr id="17" name="16 - Θέση υποσέλιδου"/>
          <p:cNvSpPr>
            <a:spLocks noGrp="1"/>
          </p:cNvSpPr>
          <p:nvPr>
            <p:ph type="ftr" sz="quarter" idx="11"/>
          </p:nvPr>
        </p:nvSpPr>
        <p:spPr>
          <a:xfrm>
            <a:off x="5410200" y="4205288"/>
            <a:ext cx="1295400" cy="457200"/>
          </a:xfrm>
        </p:spPr>
        <p:txBody>
          <a:bodyPr/>
          <a:lstStyle/>
          <a:p>
            <a:endParaRPr lang="en-GB"/>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13EC1B9-BEE2-4E56-A99A-84F9CE2F1FA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35C87FE1-68FD-4393-9C38-790BC85BB28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55A6B3DF-8E37-4DBC-90EC-9121F9071A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4FABD40E-4ACC-4ECE-A3EF-ADA08C4C68D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3671DD85-40E1-4B6E-9E96-90F1DD8EF5B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58E8F8F6-8226-4B84-9080-E2C54B4F86E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endParaRPr lang="en-GB"/>
          </a:p>
        </p:txBody>
      </p:sp>
      <p:sp>
        <p:nvSpPr>
          <p:cNvPr id="27" name="26 - Θέση αριθμού διαφάνειας"/>
          <p:cNvSpPr>
            <a:spLocks noGrp="1"/>
          </p:cNvSpPr>
          <p:nvPr>
            <p:ph type="sldNum" sz="quarter" idx="11"/>
          </p:nvPr>
        </p:nvSpPr>
        <p:spPr/>
        <p:txBody>
          <a:bodyPr rtlCol="0"/>
          <a:lstStyle/>
          <a:p>
            <a:fld id="{EDAAD06E-0EEA-40E6-9BC4-1F8FD6D01229}" type="slidenum">
              <a:rPr lang="en-GB" smtClean="0"/>
              <a:pPr/>
              <a:t>‹#›</a:t>
            </a:fld>
            <a:endParaRPr lang="en-GB"/>
          </a:p>
        </p:txBody>
      </p:sp>
      <p:sp>
        <p:nvSpPr>
          <p:cNvPr id="28" name="27 - Θέση υποσέλιδου"/>
          <p:cNvSpPr>
            <a:spLocks noGrp="1"/>
          </p:cNvSpPr>
          <p:nvPr>
            <p:ph type="ftr" sz="quarter" idx="12"/>
          </p:nvPr>
        </p:nvSpPr>
        <p:spPr/>
        <p:txBody>
          <a:bodyPr rtlCol="0"/>
          <a:lstStyle/>
          <a:p>
            <a:r>
              <a:rPr lang="en-US"/>
              <a:t>C</a:t>
            </a:r>
            <a:r>
              <a:rPr lang="el-GR"/>
              <a:t>: Από τη Θεωρία στην Εφαρμογή – 7</a:t>
            </a:r>
            <a:r>
              <a:rPr lang="el-GR" baseline="30000"/>
              <a:t>ο</a:t>
            </a:r>
            <a:r>
              <a:rPr lang="el-GR"/>
              <a:t> Κεφάλαιο</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endParaRPr lang="en-GB"/>
          </a:p>
        </p:txBody>
      </p:sp>
      <p:sp>
        <p:nvSpPr>
          <p:cNvPr id="4" name="3 - Θέση υποσέλιδου"/>
          <p:cNvSpPr>
            <a:spLocks noGrp="1"/>
          </p:cNvSpPr>
          <p:nvPr>
            <p:ph type="ftr" sz="quarter" idx="11"/>
          </p:nvPr>
        </p:nvSpPr>
        <p:spPr>
          <a:xfrm>
            <a:off x="5257800" y="612648"/>
            <a:ext cx="1325880" cy="457200"/>
          </a:xfrm>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ED46FB9-9256-46DC-BAB3-6B6939F2E2D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n-GB"/>
          </a:p>
        </p:txBody>
      </p:sp>
      <p:sp>
        <p:nvSpPr>
          <p:cNvPr id="3" name="2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4" name="3 - Θέση αριθμού διαφάνειας"/>
          <p:cNvSpPr>
            <a:spLocks noGrp="1"/>
          </p:cNvSpPr>
          <p:nvPr>
            <p:ph type="sldNum" sz="quarter" idx="12"/>
          </p:nvPr>
        </p:nvSpPr>
        <p:spPr/>
        <p:txBody>
          <a:bodyPr/>
          <a:lstStyle/>
          <a:p>
            <a:fld id="{BDFF5E37-46EA-43D8-9717-AFE4791890A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A41F2484-63BC-418C-8FA3-F0779BAAA66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871287AA-A042-489B-B328-C5A5BD7C0D7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GB"/>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a:t>C</a:t>
            </a:r>
            <a:r>
              <a:rPr lang="el-GR"/>
              <a:t>: Από τη Θεωρία στην Εφαρμογή – 7</a:t>
            </a:r>
            <a:r>
              <a:rPr lang="el-GR" baseline="30000"/>
              <a:t>ο</a:t>
            </a:r>
            <a:r>
              <a:rPr lang="el-GR"/>
              <a:t> Κεφάλαιο</a:t>
            </a:r>
            <a:endParaRPr lang="en-GB"/>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7F9B35D-0E35-4AFD-AB46-C27ACB248D1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2401887"/>
            <a:ext cx="9144000" cy="1470025"/>
          </a:xfrm>
        </p:spPr>
        <p:txBody>
          <a:bodyPr>
            <a:normAutofit/>
          </a:bodyPr>
          <a:lstStyle/>
          <a:p>
            <a:pPr algn="ctr"/>
            <a:r>
              <a:rPr lang="el-GR" b="1" dirty="0">
                <a:ln w="9525">
                  <a:solidFill>
                    <a:schemeClr val="bg1"/>
                  </a:solidFill>
                  <a:prstDash val="solid"/>
                </a:ln>
                <a:solidFill>
                  <a:schemeClr val="tx1"/>
                </a:solidFill>
                <a:effectLst>
                  <a:outerShdw blurRad="12700" dist="38100" dir="2700000" algn="tl" rotWithShape="0">
                    <a:schemeClr val="bg1">
                      <a:lumMod val="50000"/>
                    </a:schemeClr>
                  </a:outerShdw>
                </a:effectLst>
              </a:rPr>
              <a:t>Προγραμματισμός ΙΙ - Εργαστήριο</a:t>
            </a:r>
          </a:p>
        </p:txBody>
      </p:sp>
      <p:sp>
        <p:nvSpPr>
          <p:cNvPr id="3" name="2 - Υπότιτλος"/>
          <p:cNvSpPr>
            <a:spLocks noGrp="1"/>
          </p:cNvSpPr>
          <p:nvPr>
            <p:ph type="subTitle" idx="1"/>
          </p:nvPr>
        </p:nvSpPr>
        <p:spPr>
          <a:xfrm>
            <a:off x="540544" y="692696"/>
            <a:ext cx="7127800" cy="5403898"/>
          </a:xfrm>
          <a:effectLst>
            <a:outerShdw blurRad="50800" dist="50800" dir="5400000" algn="ctr" rotWithShape="0">
              <a:schemeClr val="accent2">
                <a:lumMod val="75000"/>
              </a:schemeClr>
            </a:outerShdw>
          </a:effectLst>
        </p:spPr>
        <p:txBody>
          <a:bodyPr>
            <a:normAutofit fontScale="92500" lnSpcReduction="10000"/>
          </a:bodyPr>
          <a:lstStyle/>
          <a:p>
            <a:pPr algn="r"/>
            <a:r>
              <a:rPr lang="el-GR" i="1" dirty="0">
                <a:solidFill>
                  <a:schemeClr val="bg1"/>
                </a:solidFill>
              </a:rPr>
              <a:t>ΣΧΟΛΗ ΤΕΧΝΟΛΟΓΙΚΩΝ ΕΦΑΡΜΟΓΩΝ</a:t>
            </a:r>
            <a:br>
              <a:rPr lang="el-GR" dirty="0">
                <a:solidFill>
                  <a:schemeClr val="bg1"/>
                </a:solidFill>
              </a:rPr>
            </a:br>
            <a:r>
              <a:rPr lang="el-GR" sz="2600" dirty="0">
                <a:solidFill>
                  <a:schemeClr val="bg1"/>
                </a:solidFill>
              </a:rPr>
              <a:t>ΤΜΗΜΑ ΜΗΧΑΝΙΚΩΝ ΠΛΗΡΟΦΟΡΙΚΗΣ ΤΕ</a:t>
            </a:r>
            <a:endParaRPr lang="el-GR" dirty="0">
              <a:solidFill>
                <a:schemeClr val="bg1"/>
              </a:solidFill>
            </a:endParaRPr>
          </a:p>
          <a:p>
            <a:pPr algn="r"/>
            <a:endParaRPr lang="el-GR" dirty="0">
              <a:solidFill>
                <a:schemeClr val="bg1"/>
              </a:solidFill>
            </a:endParaRPr>
          </a:p>
          <a:p>
            <a:endParaRPr lang="el-GR" dirty="0">
              <a:solidFill>
                <a:schemeClr val="bg1"/>
              </a:solidFill>
            </a:endParaRPr>
          </a:p>
          <a:p>
            <a:endParaRPr lang="el-GR" dirty="0">
              <a:solidFill>
                <a:schemeClr val="bg1"/>
              </a:solidFill>
            </a:endParaRPr>
          </a:p>
          <a:p>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i="1" dirty="0">
              <a:solidFill>
                <a:schemeClr val="tx1"/>
              </a:solidFill>
            </a:endParaRPr>
          </a:p>
          <a:p>
            <a:r>
              <a:rPr lang="el-GR" i="1" dirty="0">
                <a:ln w="0"/>
                <a:solidFill>
                  <a:schemeClr val="tx1"/>
                </a:solidFill>
                <a:effectLst>
                  <a:outerShdw blurRad="38100" dist="19050" dir="2700000" algn="tl" rotWithShape="0">
                    <a:schemeClr val="dk1">
                      <a:alpha val="40000"/>
                    </a:schemeClr>
                  </a:outerShdw>
                </a:effectLst>
              </a:rPr>
              <a:t>Πίνακες</a:t>
            </a:r>
          </a:p>
          <a:p>
            <a:pPr algn="l"/>
            <a:endParaRPr lang="el-GR" dirty="0">
              <a:solidFill>
                <a:schemeClr val="bg1"/>
              </a:solidFill>
            </a:endParaRPr>
          </a:p>
          <a:p>
            <a:pPr algn="l"/>
            <a:endParaRPr lang="el-GR" dirty="0">
              <a:solidFill>
                <a:schemeClr val="bg1"/>
              </a:solidFill>
            </a:endParaRPr>
          </a:p>
          <a:p>
            <a:pPr algn="r"/>
            <a:r>
              <a:rPr lang="el-GR" sz="1900" i="1" dirty="0">
                <a:solidFill>
                  <a:schemeClr val="tx1"/>
                </a:solidFill>
              </a:rPr>
              <a:t>Διδάσκων: </a:t>
            </a:r>
            <a:r>
              <a:rPr lang="el-GR" sz="1900" b="1" i="1" dirty="0">
                <a:solidFill>
                  <a:schemeClr val="tx1"/>
                </a:solidFill>
              </a:rPr>
              <a:t>Τσίπουρας Μάρκος</a:t>
            </a:r>
          </a:p>
          <a:p>
            <a:pPr algn="r"/>
            <a:r>
              <a:rPr lang="el-GR" sz="1900" i="1" dirty="0">
                <a:solidFill>
                  <a:schemeClr val="tx1"/>
                </a:solidFill>
              </a:rPr>
              <a:t>Εκπαιδευτικό Υλικό: </a:t>
            </a:r>
            <a:r>
              <a:rPr lang="el-GR" sz="1900" b="1" i="1" dirty="0">
                <a:solidFill>
                  <a:schemeClr val="tx1"/>
                </a:solidFill>
              </a:rPr>
              <a:t>«</a:t>
            </a:r>
            <a:r>
              <a:rPr lang="en-US" sz="1900" b="1" i="1" dirty="0">
                <a:solidFill>
                  <a:schemeClr val="tx1"/>
                </a:solidFill>
              </a:rPr>
              <a:t>C</a:t>
            </a:r>
            <a:r>
              <a:rPr lang="el-GR" sz="1900" b="1" i="1" dirty="0">
                <a:solidFill>
                  <a:schemeClr val="tx1"/>
                </a:solidFill>
              </a:rPr>
              <a:t>: Από τη Θεωρία στην Εφαρμογή» </a:t>
            </a:r>
          </a:p>
          <a:p>
            <a:pPr algn="r"/>
            <a:r>
              <a:rPr lang="el-GR" sz="1900" b="1" i="1" dirty="0">
                <a:solidFill>
                  <a:schemeClr val="tx1"/>
                </a:solidFill>
              </a:rPr>
              <a:t>Γ. Σ. Τσελίκης – Ν. Δ. </a:t>
            </a:r>
            <a:r>
              <a:rPr lang="el-GR" sz="1900" b="1" i="1" dirty="0" err="1">
                <a:solidFill>
                  <a:schemeClr val="tx1"/>
                </a:solidFill>
              </a:rPr>
              <a:t>Τσελίκας</a:t>
            </a:r>
            <a:endParaRPr lang="el-GR" sz="1900" b="1" i="1" dirty="0">
              <a:solidFill>
                <a:schemeClr val="tx1"/>
              </a:solidFill>
            </a:endParaRPr>
          </a:p>
        </p:txBody>
      </p:sp>
      <p:pic>
        <p:nvPicPr>
          <p:cNvPr id="6" name="Picture 73"/>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0"/>
                    </a14:imgEffect>
                    <a14:imgEffect>
                      <a14:brightnessContrast contrast="40000"/>
                    </a14:imgEffect>
                  </a14:imgLayer>
                </a14:imgProps>
              </a:ext>
            </a:extLst>
          </a:blip>
          <a:srcRect l="18191" r="19104" b="46681"/>
          <a:stretch/>
        </p:blipFill>
        <p:spPr>
          <a:xfrm>
            <a:off x="7772400" y="606928"/>
            <a:ext cx="914400" cy="8586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2"/>
          <p:cNvSpPr txBox="1">
            <a:spLocks noChangeArrowheads="1"/>
          </p:cNvSpPr>
          <p:nvPr/>
        </p:nvSpPr>
        <p:spPr>
          <a:xfrm>
            <a:off x="685800" y="568876"/>
            <a:ext cx="7086600" cy="896662"/>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r"/>
            <a:endParaRPr lang="en-GB" altLang="el-GR" sz="3600"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431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descr="Rectangle: Click to edit Master text styles&#10;Second level&#10;Third level&#10;Fourth level&#10;Fifth level"/>
          <p:cNvSpPr>
            <a:spLocks noGrp="1" noChangeArrowheads="1"/>
          </p:cNvSpPr>
          <p:nvPr>
            <p:ph idx="1"/>
          </p:nvPr>
        </p:nvSpPr>
        <p:spPr>
          <a:xfrm>
            <a:off x="76200" y="1066799"/>
            <a:ext cx="8724900" cy="5584724"/>
          </a:xfrm>
        </p:spPr>
        <p:txBody>
          <a:bodyPr>
            <a:normAutofit fontScale="92500" lnSpcReduction="10000"/>
          </a:bodyPr>
          <a:lstStyle/>
          <a:p>
            <a:pPr marL="109728" lvl="0" indent="0" algn="just">
              <a:buNone/>
            </a:pPr>
            <a:r>
              <a:rPr lang="el-GR" sz="2400" dirty="0"/>
              <a:t>Κατά τη διάρκεια πρωταθλήματος μπάσκετ μια ομάδα που αποτελείται από δέκα παίκτες έδωσε πέντε αγώνες. Να αναπτύξετε πρόγραμμα το οποίο:</a:t>
            </a:r>
          </a:p>
          <a:p>
            <a:pPr algn="just"/>
            <a:r>
              <a:rPr lang="el-GR" sz="2400" dirty="0"/>
              <a:t>Να ορίζει τους αριθμούς των παικτών και να τους αποθηκεύει σε μονοδιάστατο πίνακα.</a:t>
            </a:r>
          </a:p>
          <a:p>
            <a:pPr algn="just"/>
            <a:r>
              <a:rPr lang="el-GR" sz="2400" dirty="0"/>
              <a:t>Να ορίζει τους πόντους που σημείωσε κάθε παίκτης σε κάθε αγώνα και να τους αποθηκεύει σε πίνακα δύο διαστάσεων.</a:t>
            </a:r>
          </a:p>
          <a:p>
            <a:pPr algn="just"/>
            <a:r>
              <a:rPr lang="el-GR" sz="2400" dirty="0"/>
              <a:t>Να υπολογίζει για κάθε παίκτη το συνολικό αριθμό πόντων του σε όλους τους αγώνες και το μέσο όρο πόντων ανά αγώνα.</a:t>
            </a:r>
          </a:p>
          <a:p>
            <a:pPr algn="just"/>
            <a:r>
              <a:rPr lang="el-GR" sz="2400" dirty="0"/>
              <a:t>Να εκτυπώνει τους αριθμούς των παικτών της ομάδας, τον μέσο όρο πόντων του κάθε παίκτη καθώς και πόσους πόντους πέτυχε σε κάθε αγώνα. Τα παραπάνω να είναι ταξινομημένα με βάση το μέσο όρο πόντων σε φθίνουσα σειρά, π.χ.:</a:t>
            </a:r>
          </a:p>
          <a:p>
            <a:pPr marL="109728" indent="0" algn="just">
              <a:buNone/>
            </a:pPr>
            <a:endParaRPr lang="el-GR" sz="2400" dirty="0"/>
          </a:p>
          <a:p>
            <a:pPr marL="109728" indent="0" algn="just">
              <a:buNone/>
            </a:pPr>
            <a:r>
              <a:rPr lang="el-GR" sz="2400" b="1" i="1" dirty="0">
                <a:solidFill>
                  <a:srgbClr val="0000FF"/>
                </a:solidFill>
                <a:latin typeface="Consolas" panose="020B0609020204030204" pitchFamily="49" charset="0"/>
              </a:rPr>
              <a:t>Νούμερο:</a:t>
            </a:r>
            <a:r>
              <a:rPr lang="it-IT" sz="2400" b="1" i="1" dirty="0">
                <a:solidFill>
                  <a:srgbClr val="0000FF"/>
                </a:solidFill>
                <a:latin typeface="Consolas" panose="020B0609020204030204" pitchFamily="49" charset="0"/>
              </a:rPr>
              <a:t> 6   MO </a:t>
            </a:r>
            <a:r>
              <a:rPr lang="el-GR" sz="2400" b="1" i="1" dirty="0">
                <a:solidFill>
                  <a:srgbClr val="0000FF"/>
                </a:solidFill>
                <a:latin typeface="Consolas" panose="020B0609020204030204" pitchFamily="49" charset="0"/>
              </a:rPr>
              <a:t>πόντων</a:t>
            </a:r>
            <a:r>
              <a:rPr lang="it-IT" sz="2400" b="1" i="1" dirty="0">
                <a:solidFill>
                  <a:srgbClr val="0000FF"/>
                </a:solidFill>
                <a:latin typeface="Consolas" panose="020B0609020204030204" pitchFamily="49" charset="0"/>
              </a:rPr>
              <a:t>:15.60 ( 19 14 15 12 18)</a:t>
            </a:r>
          </a:p>
          <a:p>
            <a:pPr marL="109728" indent="0" algn="just">
              <a:buNone/>
            </a:pPr>
            <a:r>
              <a:rPr lang="el-GR" sz="2400" b="1" i="1" dirty="0">
                <a:solidFill>
                  <a:srgbClr val="0000FF"/>
                </a:solidFill>
                <a:latin typeface="Consolas" panose="020B0609020204030204" pitchFamily="49" charset="0"/>
              </a:rPr>
              <a:t>Νούμερο:</a:t>
            </a:r>
            <a:r>
              <a:rPr lang="it-IT" sz="2400" b="1" i="1" dirty="0">
                <a:solidFill>
                  <a:srgbClr val="0000FF"/>
                </a:solidFill>
                <a:latin typeface="Consolas" panose="020B0609020204030204" pitchFamily="49" charset="0"/>
              </a:rPr>
              <a:t> 4 </a:t>
            </a:r>
            <a:r>
              <a:rPr lang="el-GR" sz="2400" b="1" i="1" dirty="0">
                <a:solidFill>
                  <a:srgbClr val="0000FF"/>
                </a:solidFill>
                <a:latin typeface="Consolas" panose="020B0609020204030204" pitchFamily="49" charset="0"/>
              </a:rPr>
              <a:t>  </a:t>
            </a:r>
            <a:r>
              <a:rPr lang="it-IT" sz="2400" b="1" i="1" dirty="0">
                <a:solidFill>
                  <a:srgbClr val="0000FF"/>
                </a:solidFill>
                <a:latin typeface="Consolas" panose="020B0609020204030204" pitchFamily="49" charset="0"/>
              </a:rPr>
              <a:t>MO </a:t>
            </a:r>
            <a:r>
              <a:rPr lang="el-GR" sz="2400" b="1" i="1" dirty="0">
                <a:solidFill>
                  <a:srgbClr val="0000FF"/>
                </a:solidFill>
                <a:latin typeface="Consolas" panose="020B0609020204030204" pitchFamily="49" charset="0"/>
              </a:rPr>
              <a:t>πόντων</a:t>
            </a:r>
            <a:r>
              <a:rPr lang="it-IT" sz="2400" b="1" i="1" dirty="0">
                <a:solidFill>
                  <a:srgbClr val="0000FF"/>
                </a:solidFill>
                <a:latin typeface="Consolas" panose="020B0609020204030204" pitchFamily="49" charset="0"/>
              </a:rPr>
              <a:t>: 7.80 (  7  8  9  8  7)</a:t>
            </a:r>
          </a:p>
        </p:txBody>
      </p:sp>
      <p:sp>
        <p:nvSpPr>
          <p:cNvPr id="311298" name="Rectangle 2"/>
          <p:cNvSpPr>
            <a:spLocks noGrp="1" noChangeArrowheads="1"/>
          </p:cNvSpPr>
          <p:nvPr>
            <p:ph type="title"/>
          </p:nvPr>
        </p:nvSpPr>
        <p:spPr>
          <a:xfrm>
            <a:off x="457200" y="0"/>
            <a:ext cx="8229600" cy="1066800"/>
          </a:xfrm>
        </p:spPr>
        <p:txBody>
          <a:bodyPr/>
          <a:lstStyle/>
          <a:p>
            <a:r>
              <a:rPr lang="el-GR" dirty="0">
                <a:solidFill>
                  <a:srgbClr val="FF0000"/>
                </a:solidFill>
              </a:rPr>
              <a:t>Ασκήσεις</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7DE65FCC-0DE1-44DE-9663-442252BC9017}" type="slidenum">
              <a:rPr lang="en-GB"/>
              <a:pPr/>
              <a:t>2</a:t>
            </a:fld>
            <a:endParaRPr lang="en-GB"/>
          </a:p>
        </p:txBody>
      </p:sp>
    </p:spTree>
    <p:extLst>
      <p:ext uri="{BB962C8B-B14F-4D97-AF65-F5344CB8AC3E}">
        <p14:creationId xmlns:p14="http://schemas.microsoft.com/office/powerpoint/2010/main" val="95329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descr="Rectangle: Click to edit Master text styles&#10;Second level&#10;Third level&#10;Fourth level&#10;Fifth level"/>
          <p:cNvSpPr>
            <a:spLocks noGrp="1" noChangeArrowheads="1"/>
          </p:cNvSpPr>
          <p:nvPr>
            <p:ph idx="1"/>
          </p:nvPr>
        </p:nvSpPr>
        <p:spPr>
          <a:xfrm>
            <a:off x="76200" y="1066800"/>
            <a:ext cx="8860536" cy="5590674"/>
          </a:xfrm>
        </p:spPr>
        <p:txBody>
          <a:bodyPr>
            <a:noAutofit/>
          </a:bodyPr>
          <a:lstStyle/>
          <a:p>
            <a:pPr marL="109728" lvl="0" indent="0">
              <a:buNone/>
            </a:pPr>
            <a:r>
              <a:rPr lang="en-US" sz="1600" dirty="0"/>
              <a:t>#include &lt;</a:t>
            </a:r>
            <a:r>
              <a:rPr lang="en-US" sz="1600" dirty="0" err="1"/>
              <a:t>stdio.h</a:t>
            </a:r>
            <a:r>
              <a:rPr lang="en-US" sz="1600" dirty="0"/>
              <a:t>&gt;</a:t>
            </a:r>
          </a:p>
          <a:p>
            <a:pPr marL="109728" lvl="0" indent="0">
              <a:buNone/>
            </a:pPr>
            <a:endParaRPr lang="en-US" sz="1600" dirty="0"/>
          </a:p>
          <a:p>
            <a:pPr marL="109728" lvl="0" indent="0">
              <a:buNone/>
            </a:pPr>
            <a:r>
              <a:rPr lang="en-US" sz="1600" dirty="0" err="1"/>
              <a:t>int</a:t>
            </a:r>
            <a:r>
              <a:rPr lang="en-US" sz="1600" dirty="0"/>
              <a:t> main()</a:t>
            </a:r>
          </a:p>
          <a:p>
            <a:pPr marL="109728" lvl="0" indent="0">
              <a:buNone/>
            </a:pPr>
            <a:r>
              <a:rPr lang="en-US" sz="1600" dirty="0"/>
              <a:t>{</a:t>
            </a:r>
          </a:p>
          <a:p>
            <a:pPr marL="109728" lvl="0" indent="0">
              <a:buNone/>
            </a:pPr>
            <a:r>
              <a:rPr lang="en-US" sz="1600" dirty="0"/>
              <a:t>	</a:t>
            </a:r>
            <a:r>
              <a:rPr lang="en-US" sz="1600" dirty="0" err="1"/>
              <a:t>int</a:t>
            </a:r>
            <a:r>
              <a:rPr lang="en-US" sz="1600" dirty="0"/>
              <a:t> </a:t>
            </a:r>
            <a:r>
              <a:rPr lang="en-US" sz="1600" dirty="0" err="1"/>
              <a:t>i</a:t>
            </a:r>
            <a:r>
              <a:rPr lang="en-US" sz="1600" dirty="0"/>
              <a:t>, j, k, temp, sum[10];</a:t>
            </a:r>
          </a:p>
          <a:p>
            <a:pPr marL="109728" lvl="0" indent="0">
              <a:buNone/>
            </a:pPr>
            <a:r>
              <a:rPr lang="en-US" sz="1600" dirty="0"/>
              <a:t>	</a:t>
            </a:r>
            <a:r>
              <a:rPr lang="en-US" sz="1600" dirty="0" err="1"/>
              <a:t>int</a:t>
            </a:r>
            <a:r>
              <a:rPr lang="en-US" sz="1600" dirty="0"/>
              <a:t> number[10] = {14,15,4,8,7,6,11,10,12,5};</a:t>
            </a:r>
          </a:p>
          <a:p>
            <a:pPr marL="109728" lvl="0" indent="0">
              <a:buNone/>
            </a:pPr>
            <a:r>
              <a:rPr lang="en-US" sz="1600" dirty="0"/>
              <a:t>	</a:t>
            </a:r>
            <a:r>
              <a:rPr lang="en-US" sz="1600" dirty="0" err="1"/>
              <a:t>int</a:t>
            </a:r>
            <a:r>
              <a:rPr lang="en-US" sz="1600" dirty="0"/>
              <a:t> points[10][5] = {{1,4,5,2,8},{10,4,2,14,3},</a:t>
            </a:r>
            <a:endParaRPr lang="el-GR" sz="1600" dirty="0"/>
          </a:p>
          <a:p>
            <a:pPr marL="109728" lvl="0" indent="0">
              <a:buNone/>
            </a:pPr>
            <a:r>
              <a:rPr lang="el-GR" sz="1600" dirty="0"/>
              <a:t>                                                     </a:t>
            </a:r>
            <a:r>
              <a:rPr lang="en-US" sz="1600" dirty="0"/>
              <a:t>{7,8,9,8,7},{0,2,0,12,8},</a:t>
            </a:r>
            <a:endParaRPr lang="el-GR" sz="1600" dirty="0"/>
          </a:p>
          <a:p>
            <a:pPr marL="109728" lvl="0" indent="0">
              <a:buNone/>
            </a:pPr>
            <a:r>
              <a:rPr lang="el-GR" sz="1600" dirty="0"/>
              <a:t>                                                     </a:t>
            </a:r>
            <a:r>
              <a:rPr lang="en-US" sz="1600" dirty="0"/>
              <a:t>{11,4,2,2,6},{19,14,15,12,18},</a:t>
            </a:r>
            <a:r>
              <a:rPr lang="el-GR" sz="1600" dirty="0"/>
              <a:t>        </a:t>
            </a:r>
          </a:p>
          <a:p>
            <a:pPr marL="109728" lvl="0" indent="0">
              <a:buNone/>
            </a:pPr>
            <a:r>
              <a:rPr lang="el-GR" sz="1600" dirty="0"/>
              <a:t>                                                     </a:t>
            </a:r>
            <a:r>
              <a:rPr lang="en-US" sz="1600" dirty="0"/>
              <a:t>{1,4,1,3,2},{5,4,3,4,5},</a:t>
            </a:r>
            <a:endParaRPr lang="el-GR" sz="1600" dirty="0"/>
          </a:p>
          <a:p>
            <a:pPr marL="109728" lvl="0" indent="0">
              <a:buNone/>
            </a:pPr>
            <a:r>
              <a:rPr lang="el-GR" sz="1600" dirty="0"/>
              <a:t>                                                     </a:t>
            </a:r>
            <a:r>
              <a:rPr lang="en-US" sz="1600" dirty="0"/>
              <a:t>{0,0,7,2,9},{7,8,0,0,0}};</a:t>
            </a:r>
          </a:p>
          <a:p>
            <a:pPr marL="109728" lvl="0" indent="0">
              <a:buNone/>
            </a:pPr>
            <a:r>
              <a:rPr lang="en-US" sz="1600" dirty="0"/>
              <a:t>	float </a:t>
            </a:r>
            <a:r>
              <a:rPr lang="en-US" sz="1600" dirty="0" err="1"/>
              <a:t>mo</a:t>
            </a:r>
            <a:r>
              <a:rPr lang="en-US" sz="1600" dirty="0"/>
              <a:t>[10], </a:t>
            </a:r>
            <a:r>
              <a:rPr lang="en-US" sz="1600" dirty="0" err="1"/>
              <a:t>tempf</a:t>
            </a:r>
            <a:r>
              <a:rPr lang="en-US" sz="1600" dirty="0"/>
              <a:t>;</a:t>
            </a:r>
          </a:p>
          <a:p>
            <a:pPr marL="109728" lvl="0" indent="0">
              <a:buNone/>
            </a:pPr>
            <a:r>
              <a:rPr lang="en-US" sz="1600" dirty="0"/>
              <a:t>	</a:t>
            </a:r>
          </a:p>
          <a:p>
            <a:pPr marL="109728" lvl="0" indent="0">
              <a:buNone/>
            </a:pPr>
            <a:endParaRPr lang="en-US" sz="1600" dirty="0"/>
          </a:p>
        </p:txBody>
      </p:sp>
      <p:sp>
        <p:nvSpPr>
          <p:cNvPr id="311298" name="Rectangle 2"/>
          <p:cNvSpPr>
            <a:spLocks noGrp="1" noChangeArrowheads="1"/>
          </p:cNvSpPr>
          <p:nvPr>
            <p:ph type="title"/>
          </p:nvPr>
        </p:nvSpPr>
        <p:spPr>
          <a:xfrm>
            <a:off x="457200" y="0"/>
            <a:ext cx="8229600" cy="1066800"/>
          </a:xfrm>
        </p:spPr>
        <p:txBody>
          <a:bodyPr/>
          <a:lstStyle/>
          <a:p>
            <a:r>
              <a:rPr lang="el-GR" dirty="0">
                <a:solidFill>
                  <a:srgbClr val="FF0000"/>
                </a:solidFill>
              </a:rPr>
              <a:t>Λύση (Ι)</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7DE65FCC-0DE1-44DE-9663-442252BC9017}" type="slidenum">
              <a:rPr lang="en-GB"/>
              <a:pPr/>
              <a:t>3</a:t>
            </a:fld>
            <a:endParaRPr lang="en-GB"/>
          </a:p>
        </p:txBody>
      </p:sp>
    </p:spTree>
    <p:extLst>
      <p:ext uri="{BB962C8B-B14F-4D97-AF65-F5344CB8AC3E}">
        <p14:creationId xmlns:p14="http://schemas.microsoft.com/office/powerpoint/2010/main" val="1309330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descr="Rectangle: Click to edit Master text styles&#10;Second level&#10;Third level&#10;Fourth level&#10;Fifth level"/>
          <p:cNvSpPr>
            <a:spLocks noGrp="1" noChangeArrowheads="1"/>
          </p:cNvSpPr>
          <p:nvPr>
            <p:ph idx="1"/>
          </p:nvPr>
        </p:nvSpPr>
        <p:spPr>
          <a:xfrm>
            <a:off x="76199" y="1066800"/>
            <a:ext cx="6280355" cy="2620297"/>
          </a:xfrm>
          <a:ln>
            <a:solidFill>
              <a:srgbClr val="0000FF"/>
            </a:solidFill>
          </a:ln>
        </p:spPr>
        <p:txBody>
          <a:bodyPr>
            <a:noAutofit/>
          </a:bodyPr>
          <a:lstStyle/>
          <a:p>
            <a:pPr marL="109728" lvl="0" indent="0">
              <a:buNone/>
            </a:pPr>
            <a:r>
              <a:rPr lang="en-US" sz="1600" dirty="0"/>
              <a:t>	for (</a:t>
            </a:r>
            <a:r>
              <a:rPr lang="en-US" sz="1600" dirty="0" err="1"/>
              <a:t>i</a:t>
            </a:r>
            <a:r>
              <a:rPr lang="en-US" sz="1600" dirty="0"/>
              <a:t>=0; </a:t>
            </a:r>
            <a:r>
              <a:rPr lang="en-US" sz="1600" dirty="0" err="1"/>
              <a:t>i</a:t>
            </a:r>
            <a:r>
              <a:rPr lang="en-US" sz="1600" dirty="0"/>
              <a:t>&lt;10; </a:t>
            </a:r>
            <a:r>
              <a:rPr lang="en-US" sz="1600" dirty="0" err="1"/>
              <a:t>i</a:t>
            </a:r>
            <a:r>
              <a:rPr lang="en-US" sz="1600" dirty="0"/>
              <a:t>++)</a:t>
            </a:r>
          </a:p>
          <a:p>
            <a:pPr marL="109728" lvl="0" indent="0">
              <a:buNone/>
            </a:pPr>
            <a:r>
              <a:rPr lang="en-US" sz="1600" dirty="0"/>
              <a:t>	{   </a:t>
            </a:r>
          </a:p>
          <a:p>
            <a:pPr marL="109728" lvl="0" indent="0">
              <a:buNone/>
            </a:pPr>
            <a:r>
              <a:rPr lang="en-US" sz="1600" dirty="0"/>
              <a:t>		sum[</a:t>
            </a:r>
            <a:r>
              <a:rPr lang="en-US" sz="1600" dirty="0" err="1"/>
              <a:t>i</a:t>
            </a:r>
            <a:r>
              <a:rPr lang="en-US" sz="1600" dirty="0"/>
              <a:t>] = 0;</a:t>
            </a:r>
          </a:p>
          <a:p>
            <a:pPr marL="109728" lvl="0" indent="0">
              <a:buNone/>
            </a:pPr>
            <a:r>
              <a:rPr lang="en-US" sz="1600" dirty="0"/>
              <a:t>     	</a:t>
            </a:r>
            <a:r>
              <a:rPr lang="el-GR" sz="1600" dirty="0"/>
              <a:t>	</a:t>
            </a:r>
            <a:r>
              <a:rPr lang="en-US" sz="1600" dirty="0"/>
              <a:t>for (j=0; j&lt;5; </a:t>
            </a:r>
            <a:r>
              <a:rPr lang="en-US" sz="1600" dirty="0" err="1"/>
              <a:t>j++</a:t>
            </a:r>
            <a:r>
              <a:rPr lang="en-US" sz="1600" dirty="0"/>
              <a:t>)     </a:t>
            </a:r>
          </a:p>
          <a:p>
            <a:pPr marL="109728" lvl="0" indent="0">
              <a:buNone/>
            </a:pPr>
            <a:r>
              <a:rPr lang="en-US" sz="1600" dirty="0"/>
              <a:t>		{</a:t>
            </a:r>
          </a:p>
          <a:p>
            <a:pPr marL="109728" lvl="0" indent="0">
              <a:buNone/>
            </a:pPr>
            <a:r>
              <a:rPr lang="en-US" sz="1600" dirty="0"/>
              <a:t>			sum[</a:t>
            </a:r>
            <a:r>
              <a:rPr lang="en-US" sz="1600" dirty="0" err="1"/>
              <a:t>i</a:t>
            </a:r>
            <a:r>
              <a:rPr lang="en-US" sz="1600" dirty="0"/>
              <a:t>] += points[</a:t>
            </a:r>
            <a:r>
              <a:rPr lang="en-US" sz="1600" dirty="0" err="1"/>
              <a:t>i</a:t>
            </a:r>
            <a:r>
              <a:rPr lang="en-US" sz="1600" dirty="0"/>
              <a:t>][j];</a:t>
            </a:r>
          </a:p>
          <a:p>
            <a:pPr marL="109728" lvl="0" indent="0">
              <a:buNone/>
            </a:pPr>
            <a:r>
              <a:rPr lang="en-US" sz="1600" dirty="0"/>
              <a:t>		}</a:t>
            </a:r>
          </a:p>
          <a:p>
            <a:pPr marL="109728" lvl="0" indent="0">
              <a:buNone/>
            </a:pPr>
            <a:r>
              <a:rPr lang="en-US" sz="1600" dirty="0"/>
              <a:t>		</a:t>
            </a:r>
            <a:r>
              <a:rPr lang="en-US" sz="1600" dirty="0" err="1"/>
              <a:t>mo</a:t>
            </a:r>
            <a:r>
              <a:rPr lang="en-US" sz="1600" dirty="0"/>
              <a:t>[</a:t>
            </a:r>
            <a:r>
              <a:rPr lang="en-US" sz="1600" dirty="0" err="1"/>
              <a:t>i</a:t>
            </a:r>
            <a:r>
              <a:rPr lang="en-US" sz="1600" dirty="0"/>
              <a:t>] = sum[</a:t>
            </a:r>
            <a:r>
              <a:rPr lang="en-US" sz="1600" dirty="0" err="1"/>
              <a:t>i</a:t>
            </a:r>
            <a:r>
              <a:rPr lang="en-US" sz="1600" dirty="0"/>
              <a:t>]/5.0;</a:t>
            </a:r>
          </a:p>
          <a:p>
            <a:pPr marL="109728" lvl="0" indent="0">
              <a:buNone/>
            </a:pPr>
            <a:r>
              <a:rPr lang="en-US" sz="1600" dirty="0"/>
              <a:t>	}</a:t>
            </a:r>
          </a:p>
        </p:txBody>
      </p:sp>
      <p:sp>
        <p:nvSpPr>
          <p:cNvPr id="311298" name="Rectangle 2"/>
          <p:cNvSpPr>
            <a:spLocks noGrp="1" noChangeArrowheads="1"/>
          </p:cNvSpPr>
          <p:nvPr>
            <p:ph type="title"/>
          </p:nvPr>
        </p:nvSpPr>
        <p:spPr>
          <a:xfrm>
            <a:off x="457200" y="0"/>
            <a:ext cx="8229600" cy="1066800"/>
          </a:xfrm>
        </p:spPr>
        <p:txBody>
          <a:bodyPr/>
          <a:lstStyle/>
          <a:p>
            <a:r>
              <a:rPr lang="el-GR" dirty="0">
                <a:solidFill>
                  <a:srgbClr val="FF0000"/>
                </a:solidFill>
              </a:rPr>
              <a:t>Λύση (ΙΙ)</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7DE65FCC-0DE1-44DE-9663-442252BC9017}" type="slidenum">
              <a:rPr lang="en-GB"/>
              <a:pPr/>
              <a:t>4</a:t>
            </a:fld>
            <a:endParaRPr lang="en-GB"/>
          </a:p>
        </p:txBody>
      </p:sp>
    </p:spTree>
    <p:extLst>
      <p:ext uri="{BB962C8B-B14F-4D97-AF65-F5344CB8AC3E}">
        <p14:creationId xmlns:p14="http://schemas.microsoft.com/office/powerpoint/2010/main" val="1045502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descr="Rectangle: Click to edit Master text styles&#10;Second level&#10;Third level&#10;Fourth level&#10;Fifth level"/>
          <p:cNvSpPr>
            <a:spLocks noGrp="1" noChangeArrowheads="1"/>
          </p:cNvSpPr>
          <p:nvPr>
            <p:ph idx="1"/>
          </p:nvPr>
        </p:nvSpPr>
        <p:spPr>
          <a:xfrm>
            <a:off x="76199" y="845580"/>
            <a:ext cx="8860537" cy="6012420"/>
          </a:xfrm>
          <a:ln>
            <a:solidFill>
              <a:srgbClr val="0000FF"/>
            </a:solidFill>
          </a:ln>
        </p:spPr>
        <p:txBody>
          <a:bodyPr>
            <a:noAutofit/>
          </a:bodyPr>
          <a:lstStyle/>
          <a:p>
            <a:pPr marL="109728" lvl="0" indent="0">
              <a:buNone/>
            </a:pPr>
            <a:r>
              <a:rPr lang="en-US" sz="1600" dirty="0"/>
              <a:t>	for (</a:t>
            </a:r>
            <a:r>
              <a:rPr lang="en-US" sz="1600" dirty="0" err="1"/>
              <a:t>i</a:t>
            </a:r>
            <a:r>
              <a:rPr lang="en-US" sz="1600" dirty="0"/>
              <a:t>=1; </a:t>
            </a:r>
            <a:r>
              <a:rPr lang="en-US" sz="1600" dirty="0" err="1"/>
              <a:t>i</a:t>
            </a:r>
            <a:r>
              <a:rPr lang="en-US" sz="1600" dirty="0"/>
              <a:t>&lt;10; </a:t>
            </a:r>
            <a:r>
              <a:rPr lang="en-US" sz="1600" dirty="0" err="1"/>
              <a:t>i</a:t>
            </a:r>
            <a:r>
              <a:rPr lang="en-US" sz="1600" dirty="0"/>
              <a:t>++)</a:t>
            </a:r>
          </a:p>
          <a:p>
            <a:pPr marL="109728" lvl="0" indent="0">
              <a:buNone/>
            </a:pPr>
            <a:r>
              <a:rPr lang="en-US" sz="1600" dirty="0"/>
              <a:t>	{</a:t>
            </a:r>
          </a:p>
          <a:p>
            <a:pPr marL="109728" lvl="0" indent="0">
              <a:buNone/>
            </a:pPr>
            <a:r>
              <a:rPr lang="en-US" sz="1600" dirty="0"/>
              <a:t>		for (j=9; j&gt;=</a:t>
            </a:r>
            <a:r>
              <a:rPr lang="en-US" sz="1600" dirty="0" err="1"/>
              <a:t>i</a:t>
            </a:r>
            <a:r>
              <a:rPr lang="en-US" sz="1600" dirty="0"/>
              <a:t>; j--)</a:t>
            </a:r>
          </a:p>
          <a:p>
            <a:pPr marL="109728" lvl="0" indent="0">
              <a:buNone/>
            </a:pPr>
            <a:r>
              <a:rPr lang="en-US" sz="1600" dirty="0"/>
              <a:t>		{</a:t>
            </a:r>
          </a:p>
          <a:p>
            <a:pPr marL="109728" lvl="0" indent="0">
              <a:buNone/>
            </a:pPr>
            <a:r>
              <a:rPr lang="en-US" sz="1600" dirty="0"/>
              <a:t>			if (</a:t>
            </a:r>
            <a:r>
              <a:rPr lang="en-US" sz="1600" dirty="0" err="1"/>
              <a:t>mo</a:t>
            </a:r>
            <a:r>
              <a:rPr lang="en-US" sz="1600" dirty="0"/>
              <a:t>[j-1] &lt; </a:t>
            </a:r>
            <a:r>
              <a:rPr lang="en-US" sz="1600" dirty="0" err="1"/>
              <a:t>mo</a:t>
            </a:r>
            <a:r>
              <a:rPr lang="en-US" sz="1600" dirty="0"/>
              <a:t> [j])</a:t>
            </a:r>
          </a:p>
          <a:p>
            <a:pPr marL="109728" lvl="0" indent="0">
              <a:buNone/>
            </a:pPr>
            <a:r>
              <a:rPr lang="en-US" sz="1600" dirty="0"/>
              <a:t>			{</a:t>
            </a:r>
          </a:p>
          <a:p>
            <a:pPr marL="109728" lvl="0" indent="0">
              <a:buNone/>
            </a:pPr>
            <a:r>
              <a:rPr lang="en-US" sz="1600" dirty="0"/>
              <a:t>				</a:t>
            </a:r>
            <a:r>
              <a:rPr lang="en-US" sz="1600" dirty="0" err="1"/>
              <a:t>tempf</a:t>
            </a:r>
            <a:r>
              <a:rPr lang="en-US" sz="1600" dirty="0"/>
              <a:t> = </a:t>
            </a:r>
            <a:r>
              <a:rPr lang="en-US" sz="1600" dirty="0" err="1"/>
              <a:t>mo</a:t>
            </a:r>
            <a:r>
              <a:rPr lang="en-US" sz="1600" dirty="0"/>
              <a:t>[j];</a:t>
            </a:r>
          </a:p>
          <a:p>
            <a:pPr marL="109728" lvl="0" indent="0">
              <a:buNone/>
            </a:pPr>
            <a:r>
              <a:rPr lang="en-US" sz="1600" dirty="0"/>
              <a:t>				</a:t>
            </a:r>
            <a:r>
              <a:rPr lang="en-US" sz="1600" dirty="0" err="1"/>
              <a:t>mo</a:t>
            </a:r>
            <a:r>
              <a:rPr lang="en-US" sz="1600" dirty="0"/>
              <a:t>[j] = </a:t>
            </a:r>
            <a:r>
              <a:rPr lang="en-US" sz="1600" dirty="0" err="1"/>
              <a:t>mo</a:t>
            </a:r>
            <a:r>
              <a:rPr lang="en-US" sz="1600" dirty="0"/>
              <a:t>[j-1];</a:t>
            </a:r>
          </a:p>
          <a:p>
            <a:pPr marL="109728" lvl="0" indent="0">
              <a:buNone/>
            </a:pPr>
            <a:r>
              <a:rPr lang="en-US" sz="1600" dirty="0"/>
              <a:t>				</a:t>
            </a:r>
            <a:r>
              <a:rPr lang="en-US" sz="1600" dirty="0" err="1"/>
              <a:t>mo</a:t>
            </a:r>
            <a:r>
              <a:rPr lang="en-US" sz="1600" dirty="0"/>
              <a:t>[j-1] = </a:t>
            </a:r>
            <a:r>
              <a:rPr lang="en-US" sz="1600" dirty="0" err="1"/>
              <a:t>tempf</a:t>
            </a:r>
            <a:r>
              <a:rPr lang="en-US" sz="1600" dirty="0"/>
              <a:t>;</a:t>
            </a:r>
          </a:p>
          <a:p>
            <a:pPr marL="109728" lvl="0" indent="0">
              <a:buNone/>
            </a:pPr>
            <a:r>
              <a:rPr lang="en-US" sz="1600" dirty="0"/>
              <a:t>				temp = number[j];</a:t>
            </a:r>
          </a:p>
          <a:p>
            <a:pPr marL="109728" lvl="0" indent="0">
              <a:buNone/>
            </a:pPr>
            <a:r>
              <a:rPr lang="en-US" sz="1600" dirty="0"/>
              <a:t>				number[j] = number[j-1];</a:t>
            </a:r>
          </a:p>
          <a:p>
            <a:pPr marL="109728" lvl="0" indent="0">
              <a:buNone/>
            </a:pPr>
            <a:r>
              <a:rPr lang="en-US" sz="1600" dirty="0"/>
              <a:t>				number[j-1] = temp;</a:t>
            </a:r>
          </a:p>
          <a:p>
            <a:pPr marL="109728" lvl="0" indent="0">
              <a:buNone/>
            </a:pPr>
            <a:r>
              <a:rPr lang="en-US" sz="1600" dirty="0"/>
              <a:t>				for (k=0; k&lt;5; k++)		</a:t>
            </a:r>
          </a:p>
          <a:p>
            <a:pPr marL="109728" lvl="0" indent="0">
              <a:buNone/>
            </a:pPr>
            <a:r>
              <a:rPr lang="en-US" sz="1600" dirty="0"/>
              <a:t>				{</a:t>
            </a:r>
          </a:p>
          <a:p>
            <a:pPr marL="109728" lvl="0" indent="0">
              <a:buNone/>
            </a:pPr>
            <a:r>
              <a:rPr lang="en-US" sz="1600" dirty="0"/>
              <a:t>					temp = points[j][k];</a:t>
            </a:r>
          </a:p>
          <a:p>
            <a:pPr marL="109728" lvl="0" indent="0">
              <a:buNone/>
            </a:pPr>
            <a:r>
              <a:rPr lang="en-US" sz="1600" dirty="0"/>
              <a:t>					points[j][k] = points[j-1][k];</a:t>
            </a:r>
          </a:p>
          <a:p>
            <a:pPr marL="109728" lvl="0" indent="0">
              <a:buNone/>
            </a:pPr>
            <a:r>
              <a:rPr lang="en-US" sz="1600" dirty="0"/>
              <a:t>					points[j-1][k] = temp;</a:t>
            </a:r>
          </a:p>
          <a:p>
            <a:pPr marL="109728" lvl="0" indent="0">
              <a:buNone/>
            </a:pPr>
            <a:r>
              <a:rPr lang="en-US" sz="1600" dirty="0"/>
              <a:t>				}</a:t>
            </a:r>
          </a:p>
          <a:p>
            <a:pPr marL="109728" lvl="0" indent="0">
              <a:buNone/>
            </a:pPr>
            <a:r>
              <a:rPr lang="en-US" sz="1600" dirty="0"/>
              <a:t>			}</a:t>
            </a:r>
          </a:p>
          <a:p>
            <a:pPr marL="109728" lvl="0" indent="0">
              <a:buNone/>
            </a:pPr>
            <a:r>
              <a:rPr lang="en-US" sz="1600" dirty="0"/>
              <a:t>		}</a:t>
            </a:r>
          </a:p>
          <a:p>
            <a:pPr marL="109728" lvl="0" indent="0">
              <a:buNone/>
            </a:pPr>
            <a:r>
              <a:rPr lang="en-US" sz="1600" dirty="0"/>
              <a:t>	}</a:t>
            </a:r>
          </a:p>
        </p:txBody>
      </p:sp>
      <p:sp>
        <p:nvSpPr>
          <p:cNvPr id="311298" name="Rectangle 2"/>
          <p:cNvSpPr>
            <a:spLocks noGrp="1" noChangeArrowheads="1"/>
          </p:cNvSpPr>
          <p:nvPr>
            <p:ph type="title"/>
          </p:nvPr>
        </p:nvSpPr>
        <p:spPr>
          <a:xfrm>
            <a:off x="457200" y="0"/>
            <a:ext cx="8229600" cy="1066800"/>
          </a:xfrm>
        </p:spPr>
        <p:txBody>
          <a:bodyPr/>
          <a:lstStyle/>
          <a:p>
            <a:r>
              <a:rPr lang="el-GR" dirty="0">
                <a:solidFill>
                  <a:srgbClr val="FF0000"/>
                </a:solidFill>
              </a:rPr>
              <a:t>Λύση (ΙΙΙ)</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7DE65FCC-0DE1-44DE-9663-442252BC9017}" type="slidenum">
              <a:rPr lang="en-GB"/>
              <a:pPr/>
              <a:t>5</a:t>
            </a:fld>
            <a:endParaRPr lang="en-GB"/>
          </a:p>
        </p:txBody>
      </p:sp>
    </p:spTree>
    <p:extLst>
      <p:ext uri="{BB962C8B-B14F-4D97-AF65-F5344CB8AC3E}">
        <p14:creationId xmlns:p14="http://schemas.microsoft.com/office/powerpoint/2010/main" val="11217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descr="Rectangle: Click to edit Master text styles&#10;Second level&#10;Third level&#10;Fourth level&#10;Fifth level"/>
          <p:cNvSpPr>
            <a:spLocks noGrp="1" noChangeArrowheads="1"/>
          </p:cNvSpPr>
          <p:nvPr>
            <p:ph idx="1"/>
          </p:nvPr>
        </p:nvSpPr>
        <p:spPr>
          <a:xfrm>
            <a:off x="76199" y="1066800"/>
            <a:ext cx="7578214" cy="3475703"/>
          </a:xfrm>
          <a:ln>
            <a:solidFill>
              <a:srgbClr val="0000FF"/>
            </a:solidFill>
          </a:ln>
        </p:spPr>
        <p:txBody>
          <a:bodyPr>
            <a:noAutofit/>
          </a:bodyPr>
          <a:lstStyle/>
          <a:p>
            <a:pPr marL="109728" lvl="0" indent="0">
              <a:buNone/>
            </a:pPr>
            <a:r>
              <a:rPr lang="en-US" sz="1600" dirty="0"/>
              <a:t>	for (</a:t>
            </a:r>
            <a:r>
              <a:rPr lang="en-US" sz="1600" dirty="0" err="1"/>
              <a:t>i</a:t>
            </a:r>
            <a:r>
              <a:rPr lang="en-US" sz="1600" dirty="0"/>
              <a:t>=0; </a:t>
            </a:r>
            <a:r>
              <a:rPr lang="en-US" sz="1600" dirty="0" err="1"/>
              <a:t>i</a:t>
            </a:r>
            <a:r>
              <a:rPr lang="en-US" sz="1600" dirty="0"/>
              <a:t>&lt;10; </a:t>
            </a:r>
            <a:r>
              <a:rPr lang="en-US" sz="1600" dirty="0" err="1"/>
              <a:t>i</a:t>
            </a:r>
            <a:r>
              <a:rPr lang="en-US" sz="1600" dirty="0"/>
              <a:t>++)</a:t>
            </a:r>
          </a:p>
          <a:p>
            <a:pPr marL="109728" lvl="0" indent="0">
              <a:buNone/>
            </a:pPr>
            <a:r>
              <a:rPr lang="en-US" sz="1600" dirty="0"/>
              <a:t>	{</a:t>
            </a:r>
          </a:p>
          <a:p>
            <a:pPr marL="109728" lvl="0" indent="0">
              <a:buNone/>
            </a:pPr>
            <a:r>
              <a:rPr lang="en-US" sz="1600" dirty="0"/>
              <a:t>		</a:t>
            </a:r>
            <a:r>
              <a:rPr lang="en-US" sz="1600" dirty="0" err="1"/>
              <a:t>printf</a:t>
            </a:r>
            <a:r>
              <a:rPr lang="en-US" sz="1600" dirty="0"/>
              <a:t>("</a:t>
            </a:r>
            <a:r>
              <a:rPr lang="en-US" sz="1600" dirty="0" err="1"/>
              <a:t>Numero</a:t>
            </a:r>
            <a:r>
              <a:rPr lang="en-US" sz="1600" dirty="0"/>
              <a:t>:%3i   MO </a:t>
            </a:r>
            <a:r>
              <a:rPr lang="en-US" sz="1600" dirty="0" err="1"/>
              <a:t>ponton</a:t>
            </a:r>
            <a:r>
              <a:rPr lang="en-US" sz="1600" dirty="0"/>
              <a:t>:%5.2f (",number[</a:t>
            </a:r>
            <a:r>
              <a:rPr lang="en-US" sz="1600" dirty="0" err="1"/>
              <a:t>i</a:t>
            </a:r>
            <a:r>
              <a:rPr lang="en-US" sz="1600" dirty="0"/>
              <a:t>],</a:t>
            </a:r>
            <a:r>
              <a:rPr lang="en-US" sz="1600" dirty="0" err="1"/>
              <a:t>mo</a:t>
            </a:r>
            <a:r>
              <a:rPr lang="en-US" sz="1600" dirty="0"/>
              <a:t>[</a:t>
            </a:r>
            <a:r>
              <a:rPr lang="en-US" sz="1600" dirty="0" err="1"/>
              <a:t>i</a:t>
            </a:r>
            <a:r>
              <a:rPr lang="en-US" sz="1600" dirty="0"/>
              <a:t>]);</a:t>
            </a:r>
          </a:p>
          <a:p>
            <a:pPr marL="109728" lvl="0" indent="0">
              <a:buNone/>
            </a:pPr>
            <a:r>
              <a:rPr lang="en-US" sz="1600" dirty="0"/>
              <a:t>		for (j=0; j&lt;5; </a:t>
            </a:r>
            <a:r>
              <a:rPr lang="en-US" sz="1600" dirty="0" err="1"/>
              <a:t>j++</a:t>
            </a:r>
            <a:r>
              <a:rPr lang="en-US" sz="1600" dirty="0"/>
              <a:t>)</a:t>
            </a:r>
          </a:p>
          <a:p>
            <a:pPr marL="109728" lvl="0" indent="0">
              <a:buNone/>
            </a:pPr>
            <a:r>
              <a:rPr lang="en-US" sz="1600" dirty="0"/>
              <a:t>		{</a:t>
            </a:r>
          </a:p>
          <a:p>
            <a:pPr marL="109728" lvl="0" indent="0">
              <a:buNone/>
            </a:pPr>
            <a:r>
              <a:rPr lang="en-US" sz="1600" dirty="0"/>
              <a:t>			</a:t>
            </a:r>
            <a:r>
              <a:rPr lang="en-US" sz="1600" dirty="0" err="1"/>
              <a:t>printf</a:t>
            </a:r>
            <a:r>
              <a:rPr lang="en-US" sz="1600" dirty="0"/>
              <a:t>("%3i",points[</a:t>
            </a:r>
            <a:r>
              <a:rPr lang="en-US" sz="1600" dirty="0" err="1"/>
              <a:t>i</a:t>
            </a:r>
            <a:r>
              <a:rPr lang="en-US" sz="1600" dirty="0"/>
              <a:t>][j]);</a:t>
            </a:r>
          </a:p>
          <a:p>
            <a:pPr marL="109728" lvl="0" indent="0">
              <a:buNone/>
            </a:pPr>
            <a:r>
              <a:rPr lang="en-US" sz="1600" dirty="0"/>
              <a:t>		}</a:t>
            </a:r>
          </a:p>
          <a:p>
            <a:pPr marL="109728" lvl="0" indent="0">
              <a:buNone/>
            </a:pPr>
            <a:r>
              <a:rPr lang="en-US" sz="1600" dirty="0"/>
              <a:t>		</a:t>
            </a:r>
            <a:r>
              <a:rPr lang="en-US" sz="1600" dirty="0" err="1"/>
              <a:t>printf</a:t>
            </a:r>
            <a:r>
              <a:rPr lang="en-US" sz="1600" dirty="0"/>
              <a:t>(")\n");</a:t>
            </a:r>
          </a:p>
          <a:p>
            <a:pPr marL="109728" lvl="0" indent="0">
              <a:buNone/>
            </a:pPr>
            <a:r>
              <a:rPr lang="en-US" sz="1600" dirty="0"/>
              <a:t>	}</a:t>
            </a:r>
          </a:p>
          <a:p>
            <a:pPr marL="109728" lvl="0" indent="0">
              <a:buNone/>
            </a:pPr>
            <a:r>
              <a:rPr lang="en-US" sz="1600" dirty="0"/>
              <a:t>		</a:t>
            </a:r>
          </a:p>
          <a:p>
            <a:pPr marL="109728" lvl="0" indent="0">
              <a:buNone/>
            </a:pPr>
            <a:r>
              <a:rPr lang="en-US" sz="1600" dirty="0"/>
              <a:t>	return 0;</a:t>
            </a:r>
          </a:p>
          <a:p>
            <a:pPr marL="109728" lvl="0" indent="0">
              <a:buNone/>
            </a:pPr>
            <a:r>
              <a:rPr lang="en-US" sz="1600" dirty="0"/>
              <a:t>}</a:t>
            </a:r>
          </a:p>
        </p:txBody>
      </p:sp>
      <p:sp>
        <p:nvSpPr>
          <p:cNvPr id="311298" name="Rectangle 2"/>
          <p:cNvSpPr>
            <a:spLocks noGrp="1" noChangeArrowheads="1"/>
          </p:cNvSpPr>
          <p:nvPr>
            <p:ph type="title"/>
          </p:nvPr>
        </p:nvSpPr>
        <p:spPr>
          <a:xfrm>
            <a:off x="457200" y="0"/>
            <a:ext cx="8229600" cy="1066800"/>
          </a:xfrm>
        </p:spPr>
        <p:txBody>
          <a:bodyPr/>
          <a:lstStyle/>
          <a:p>
            <a:r>
              <a:rPr lang="el-GR" dirty="0">
                <a:solidFill>
                  <a:srgbClr val="FF0000"/>
                </a:solidFill>
              </a:rPr>
              <a:t>Λύση (ΙΙ)</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7DE65FCC-0DE1-44DE-9663-442252BC9017}" type="slidenum">
              <a:rPr lang="en-GB"/>
              <a:pPr/>
              <a:t>6</a:t>
            </a:fld>
            <a:endParaRPr lang="en-GB"/>
          </a:p>
        </p:txBody>
      </p:sp>
    </p:spTree>
    <p:extLst>
      <p:ext uri="{BB962C8B-B14F-4D97-AF65-F5344CB8AC3E}">
        <p14:creationId xmlns:p14="http://schemas.microsoft.com/office/powerpoint/2010/main" val="3284242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457200" y="0"/>
            <a:ext cx="8229600" cy="1066800"/>
          </a:xfrm>
        </p:spPr>
        <p:txBody>
          <a:bodyPr/>
          <a:lstStyle/>
          <a:p>
            <a:r>
              <a:rPr lang="el-GR" dirty="0">
                <a:solidFill>
                  <a:srgbClr val="FF0000"/>
                </a:solidFill>
              </a:rPr>
              <a:t>Λύση (Ι</a:t>
            </a:r>
            <a:r>
              <a:rPr lang="en-US" dirty="0">
                <a:solidFill>
                  <a:srgbClr val="FF0000"/>
                </a:solidFill>
              </a:rPr>
              <a:t>V</a:t>
            </a:r>
            <a:r>
              <a:rPr lang="el-GR" dirty="0">
                <a:solidFill>
                  <a:srgbClr val="FF0000"/>
                </a:solidFill>
              </a:rPr>
              <a:t>)</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7DE65FCC-0DE1-44DE-9663-442252BC9017}" type="slidenum">
              <a:rPr lang="en-GB"/>
              <a:pPr/>
              <a:t>7</a:t>
            </a:fld>
            <a:endParaRPr lang="en-GB"/>
          </a:p>
        </p:txBody>
      </p:sp>
      <p:sp>
        <p:nvSpPr>
          <p:cNvPr id="2" name="Ορθογώνιο 1"/>
          <p:cNvSpPr/>
          <p:nvPr/>
        </p:nvSpPr>
        <p:spPr>
          <a:xfrm>
            <a:off x="0" y="1066800"/>
            <a:ext cx="8860537" cy="4401205"/>
          </a:xfrm>
          <a:prstGeom prst="rect">
            <a:avLst/>
          </a:prstGeom>
        </p:spPr>
        <p:txBody>
          <a:bodyPr wrap="square">
            <a:spAutoFit/>
          </a:bodyPr>
          <a:lstStyle/>
          <a:p>
            <a:r>
              <a:rPr lang="en-US" sz="2000" dirty="0" err="1">
                <a:latin typeface="Consolas" panose="020B0609020204030204" pitchFamily="49" charset="0"/>
              </a:rPr>
              <a:t>Numero</a:t>
            </a:r>
            <a:r>
              <a:rPr lang="en-US" sz="2000" dirty="0">
                <a:latin typeface="Consolas" panose="020B0609020204030204" pitchFamily="49" charset="0"/>
              </a:rPr>
              <a:t>:  6   MO ponton:15.60 ( 19 14 15 12 18)</a:t>
            </a:r>
          </a:p>
          <a:p>
            <a:r>
              <a:rPr lang="en-US" sz="2000" dirty="0" err="1">
                <a:latin typeface="Consolas" panose="020B0609020204030204" pitchFamily="49" charset="0"/>
              </a:rPr>
              <a:t>Numero</a:t>
            </a:r>
            <a:r>
              <a:rPr lang="en-US" sz="2000" dirty="0">
                <a:latin typeface="Consolas" panose="020B0609020204030204" pitchFamily="49" charset="0"/>
              </a:rPr>
              <a:t>:  4   MO </a:t>
            </a:r>
            <a:r>
              <a:rPr lang="en-US" sz="2000" dirty="0" err="1">
                <a:latin typeface="Consolas" panose="020B0609020204030204" pitchFamily="49" charset="0"/>
              </a:rPr>
              <a:t>ponton</a:t>
            </a:r>
            <a:r>
              <a:rPr lang="en-US" sz="2000" dirty="0">
                <a:latin typeface="Consolas" panose="020B0609020204030204" pitchFamily="49" charset="0"/>
              </a:rPr>
              <a:t>: 7.80 (  7  8  9  8  7)</a:t>
            </a:r>
          </a:p>
          <a:p>
            <a:r>
              <a:rPr lang="en-US" sz="2000" dirty="0" err="1">
                <a:latin typeface="Consolas" panose="020B0609020204030204" pitchFamily="49" charset="0"/>
              </a:rPr>
              <a:t>Numero</a:t>
            </a:r>
            <a:r>
              <a:rPr lang="en-US" sz="2000" dirty="0">
                <a:latin typeface="Consolas" panose="020B0609020204030204" pitchFamily="49" charset="0"/>
              </a:rPr>
              <a:t>: 15   MO </a:t>
            </a:r>
            <a:r>
              <a:rPr lang="en-US" sz="2000" dirty="0" err="1">
                <a:latin typeface="Consolas" panose="020B0609020204030204" pitchFamily="49" charset="0"/>
              </a:rPr>
              <a:t>ponton</a:t>
            </a:r>
            <a:r>
              <a:rPr lang="en-US" sz="2000" dirty="0">
                <a:latin typeface="Consolas" panose="020B0609020204030204" pitchFamily="49" charset="0"/>
              </a:rPr>
              <a:t>: 6.60 ( 10  4  2 14  3)</a:t>
            </a:r>
          </a:p>
          <a:p>
            <a:r>
              <a:rPr lang="en-US" sz="2000" dirty="0" err="1">
                <a:latin typeface="Consolas" panose="020B0609020204030204" pitchFamily="49" charset="0"/>
              </a:rPr>
              <a:t>Numero</a:t>
            </a:r>
            <a:r>
              <a:rPr lang="en-US" sz="2000" dirty="0">
                <a:latin typeface="Consolas" panose="020B0609020204030204" pitchFamily="49" charset="0"/>
              </a:rPr>
              <a:t>:  7   MO </a:t>
            </a:r>
            <a:r>
              <a:rPr lang="en-US" sz="2000" dirty="0" err="1">
                <a:latin typeface="Consolas" panose="020B0609020204030204" pitchFamily="49" charset="0"/>
              </a:rPr>
              <a:t>ponton</a:t>
            </a:r>
            <a:r>
              <a:rPr lang="en-US" sz="2000" dirty="0">
                <a:latin typeface="Consolas" panose="020B0609020204030204" pitchFamily="49" charset="0"/>
              </a:rPr>
              <a:t>: 5.00 ( 11  4  2  2  6)</a:t>
            </a:r>
          </a:p>
          <a:p>
            <a:r>
              <a:rPr lang="en-US" sz="2000" dirty="0" err="1">
                <a:latin typeface="Consolas" panose="020B0609020204030204" pitchFamily="49" charset="0"/>
              </a:rPr>
              <a:t>Numero</a:t>
            </a:r>
            <a:r>
              <a:rPr lang="en-US" sz="2000" dirty="0">
                <a:latin typeface="Consolas" panose="020B0609020204030204" pitchFamily="49" charset="0"/>
              </a:rPr>
              <a:t>:  8   MO </a:t>
            </a:r>
            <a:r>
              <a:rPr lang="en-US" sz="2000" dirty="0" err="1">
                <a:latin typeface="Consolas" panose="020B0609020204030204" pitchFamily="49" charset="0"/>
              </a:rPr>
              <a:t>ponton</a:t>
            </a:r>
            <a:r>
              <a:rPr lang="en-US" sz="2000" dirty="0">
                <a:latin typeface="Consolas" panose="020B0609020204030204" pitchFamily="49" charset="0"/>
              </a:rPr>
              <a:t>: 4.40 (  0  2  0 12  8)</a:t>
            </a:r>
          </a:p>
          <a:p>
            <a:r>
              <a:rPr lang="en-US" sz="2000" dirty="0" err="1">
                <a:latin typeface="Consolas" panose="020B0609020204030204" pitchFamily="49" charset="0"/>
              </a:rPr>
              <a:t>Numero</a:t>
            </a:r>
            <a:r>
              <a:rPr lang="en-US" sz="2000" dirty="0">
                <a:latin typeface="Consolas" panose="020B0609020204030204" pitchFamily="49" charset="0"/>
              </a:rPr>
              <a:t>: 10   MO </a:t>
            </a:r>
            <a:r>
              <a:rPr lang="en-US" sz="2000" dirty="0" err="1">
                <a:latin typeface="Consolas" panose="020B0609020204030204" pitchFamily="49" charset="0"/>
              </a:rPr>
              <a:t>ponton</a:t>
            </a:r>
            <a:r>
              <a:rPr lang="en-US" sz="2000" dirty="0">
                <a:latin typeface="Consolas" panose="020B0609020204030204" pitchFamily="49" charset="0"/>
              </a:rPr>
              <a:t>: 4.20 (  5  4  3  4  5)</a:t>
            </a:r>
          </a:p>
          <a:p>
            <a:r>
              <a:rPr lang="en-US" sz="2000" dirty="0" err="1">
                <a:latin typeface="Consolas" panose="020B0609020204030204" pitchFamily="49" charset="0"/>
              </a:rPr>
              <a:t>Numero</a:t>
            </a:r>
            <a:r>
              <a:rPr lang="en-US" sz="2000" dirty="0">
                <a:latin typeface="Consolas" panose="020B0609020204030204" pitchFamily="49" charset="0"/>
              </a:rPr>
              <a:t>: 14   MO </a:t>
            </a:r>
            <a:r>
              <a:rPr lang="en-US" sz="2000" dirty="0" err="1">
                <a:latin typeface="Consolas" panose="020B0609020204030204" pitchFamily="49" charset="0"/>
              </a:rPr>
              <a:t>ponton</a:t>
            </a:r>
            <a:r>
              <a:rPr lang="en-US" sz="2000" dirty="0">
                <a:latin typeface="Consolas" panose="020B0609020204030204" pitchFamily="49" charset="0"/>
              </a:rPr>
              <a:t>: 4.00 (  1  4  5  2  8)</a:t>
            </a:r>
          </a:p>
          <a:p>
            <a:r>
              <a:rPr lang="en-US" sz="2000" dirty="0" err="1">
                <a:latin typeface="Consolas" panose="020B0609020204030204" pitchFamily="49" charset="0"/>
              </a:rPr>
              <a:t>Numero</a:t>
            </a:r>
            <a:r>
              <a:rPr lang="en-US" sz="2000" dirty="0">
                <a:latin typeface="Consolas" panose="020B0609020204030204" pitchFamily="49" charset="0"/>
              </a:rPr>
              <a:t>: 12   MO </a:t>
            </a:r>
            <a:r>
              <a:rPr lang="en-US" sz="2000" dirty="0" err="1">
                <a:latin typeface="Consolas" panose="020B0609020204030204" pitchFamily="49" charset="0"/>
              </a:rPr>
              <a:t>ponton</a:t>
            </a:r>
            <a:r>
              <a:rPr lang="en-US" sz="2000" dirty="0">
                <a:latin typeface="Consolas" panose="020B0609020204030204" pitchFamily="49" charset="0"/>
              </a:rPr>
              <a:t>: 3.60 (  0  0  7  2  9)</a:t>
            </a:r>
          </a:p>
          <a:p>
            <a:r>
              <a:rPr lang="en-US" sz="2000" dirty="0" err="1">
                <a:latin typeface="Consolas" panose="020B0609020204030204" pitchFamily="49" charset="0"/>
              </a:rPr>
              <a:t>Numero</a:t>
            </a:r>
            <a:r>
              <a:rPr lang="en-US" sz="2000" dirty="0">
                <a:latin typeface="Consolas" panose="020B0609020204030204" pitchFamily="49" charset="0"/>
              </a:rPr>
              <a:t>:  5   MO </a:t>
            </a:r>
            <a:r>
              <a:rPr lang="en-US" sz="2000" dirty="0" err="1">
                <a:latin typeface="Consolas" panose="020B0609020204030204" pitchFamily="49" charset="0"/>
              </a:rPr>
              <a:t>ponton</a:t>
            </a:r>
            <a:r>
              <a:rPr lang="en-US" sz="2000" dirty="0">
                <a:latin typeface="Consolas" panose="020B0609020204030204" pitchFamily="49" charset="0"/>
              </a:rPr>
              <a:t>: 3.00 (  7  8  0  0  0)</a:t>
            </a:r>
          </a:p>
          <a:p>
            <a:r>
              <a:rPr lang="en-US" sz="2000" dirty="0" err="1">
                <a:latin typeface="Consolas" panose="020B0609020204030204" pitchFamily="49" charset="0"/>
              </a:rPr>
              <a:t>Numero</a:t>
            </a:r>
            <a:r>
              <a:rPr lang="en-US" sz="2000" dirty="0">
                <a:latin typeface="Consolas" panose="020B0609020204030204" pitchFamily="49" charset="0"/>
              </a:rPr>
              <a:t>: 11   MO </a:t>
            </a:r>
            <a:r>
              <a:rPr lang="en-US" sz="2000" dirty="0" err="1">
                <a:latin typeface="Consolas" panose="020B0609020204030204" pitchFamily="49" charset="0"/>
              </a:rPr>
              <a:t>ponton</a:t>
            </a:r>
            <a:r>
              <a:rPr lang="en-US" sz="2000" dirty="0">
                <a:latin typeface="Consolas" panose="020B0609020204030204" pitchFamily="49" charset="0"/>
              </a:rPr>
              <a:t>: 2.20 (  1  4  1  3  2)</a:t>
            </a:r>
          </a:p>
          <a:p>
            <a:endParaRPr lang="en-US" sz="2000" dirty="0">
              <a:latin typeface="Consolas" panose="020B0609020204030204" pitchFamily="49" charset="0"/>
            </a:endParaRPr>
          </a:p>
          <a:p>
            <a:r>
              <a:rPr lang="en-US" sz="2000" dirty="0">
                <a:latin typeface="Consolas" panose="020B0609020204030204" pitchFamily="49" charset="0"/>
              </a:rPr>
              <a:t>--------------------------------</a:t>
            </a:r>
          </a:p>
          <a:p>
            <a:r>
              <a:rPr lang="en-US" sz="2000" dirty="0">
                <a:latin typeface="Consolas" panose="020B0609020204030204" pitchFamily="49" charset="0"/>
              </a:rPr>
              <a:t>Process exited after 6.896 seconds with return value 0</a:t>
            </a:r>
          </a:p>
          <a:p>
            <a:r>
              <a:rPr lang="en-US" sz="2000" dirty="0">
                <a:latin typeface="Consolas" panose="020B0609020204030204" pitchFamily="49" charset="0"/>
              </a:rPr>
              <a:t>Press any key to continue . . .</a:t>
            </a:r>
          </a:p>
        </p:txBody>
      </p:sp>
    </p:spTree>
    <p:extLst>
      <p:ext uri="{BB962C8B-B14F-4D97-AF65-F5344CB8AC3E}">
        <p14:creationId xmlns:p14="http://schemas.microsoft.com/office/powerpoint/2010/main" val="2335714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13501</TotalTime>
  <Words>354</Words>
  <Application>Microsoft Office PowerPoint</Application>
  <PresentationFormat>Προβολή στην οθόνη (4:3)</PresentationFormat>
  <Paragraphs>105</Paragraphs>
  <Slides>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7</vt:i4>
      </vt:variant>
    </vt:vector>
  </HeadingPairs>
  <TitlesOfParts>
    <vt:vector size="14" baseType="lpstr">
      <vt:lpstr>Consolas</vt:lpstr>
      <vt:lpstr>Courier New</vt:lpstr>
      <vt:lpstr>Georgia</vt:lpstr>
      <vt:lpstr>Times New Roman</vt:lpstr>
      <vt:lpstr>Trebuchet MS</vt:lpstr>
      <vt:lpstr>Wingdings 2</vt:lpstr>
      <vt:lpstr>Αστικό</vt:lpstr>
      <vt:lpstr>Προγραμματισμός ΙΙ - Εργαστήριο</vt:lpstr>
      <vt:lpstr>Ασκήσεις</vt:lpstr>
      <vt:lpstr>Λύση (Ι)</vt:lpstr>
      <vt:lpstr>Λύση (ΙΙ)</vt:lpstr>
      <vt:lpstr>Λύση (ΙΙΙ)</vt:lpstr>
      <vt:lpstr>Λύση (ΙΙ)</vt:lpstr>
      <vt:lpstr>Λύση (ΙV)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subject>C: Από τη Θεωρία στην Εφαρμογή (Γ. Σ. Τσελίκης, Ν. Δ. Τσελίκας)</dc:subject>
  <dc:creator>Μάρκος Τσίπουρας</dc:creator>
  <cp:lastModifiedBy>Μάρκος Τσίπουρας</cp:lastModifiedBy>
  <cp:revision>436</cp:revision>
  <dcterms:created xsi:type="dcterms:W3CDTF">2004-10-17T06:32:39Z</dcterms:created>
  <dcterms:modified xsi:type="dcterms:W3CDTF">2017-03-14T16:08:40Z</dcterms:modified>
</cp:coreProperties>
</file>