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15" r:id="rId3"/>
    <p:sldId id="316" r:id="rId4"/>
    <p:sldId id="317" r:id="rId5"/>
    <p:sldId id="314" r:id="rId6"/>
    <p:sldId id="319" r:id="rId7"/>
    <p:sldId id="326" r:id="rId8"/>
    <p:sldId id="321" r:id="rId9"/>
    <p:sldId id="322" r:id="rId10"/>
    <p:sldId id="324" r:id="rId11"/>
    <p:sldId id="329" r:id="rId12"/>
    <p:sldId id="328" r:id="rId13"/>
    <p:sldId id="325" r:id="rId14"/>
    <p:sldId id="327" r:id="rId15"/>
    <p:sldId id="330" r:id="rId16"/>
    <p:sldId id="331" r:id="rId17"/>
    <p:sldId id="332" r:id="rId18"/>
    <p:sldId id="333" r:id="rId19"/>
    <p:sldId id="334" r:id="rId20"/>
    <p:sldId id="3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Tsormpatzoglou" initials="AT" lastIdx="1" clrIdx="0">
    <p:extLst>
      <p:ext uri="{19B8F6BF-5375-455C-9EA6-DF929625EA0E}">
        <p15:presenceInfo xmlns:p15="http://schemas.microsoft.com/office/powerpoint/2012/main" userId="54d95e34320680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4" d="100"/>
          <a:sy n="74" d="100"/>
        </p:scale>
        <p:origin x="84" y="708"/>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4088960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003EDE9-A268-4FB8-88A5-5E5E025A3CE9}"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73489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15709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51594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49921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23131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10824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408660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36748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206180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003EDE9-A268-4FB8-88A5-5E5E025A3CE9}" type="datetimeFigureOut">
              <a:rPr lang="el-GR" smtClean="0"/>
              <a:t>17/10/2023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84353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003EDE9-A268-4FB8-88A5-5E5E025A3CE9}"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67033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003EDE9-A268-4FB8-88A5-5E5E025A3CE9}" type="datetimeFigureOut">
              <a:rPr lang="el-GR" smtClean="0"/>
              <a:t>17/10/2023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58623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003EDE9-A268-4FB8-88A5-5E5E025A3CE9}" type="datetimeFigureOut">
              <a:rPr lang="el-GR" smtClean="0"/>
              <a:t>17/10/2023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326561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003EDE9-A268-4FB8-88A5-5E5E025A3CE9}" type="datetimeFigureOut">
              <a:rPr lang="el-GR" smtClean="0"/>
              <a:t>17/10/2023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44120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003EDE9-A268-4FB8-88A5-5E5E025A3CE9}"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183693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003EDE9-A268-4FB8-88A5-5E5E025A3CE9}" type="datetimeFigureOut">
              <a:rPr lang="el-GR" smtClean="0"/>
              <a:t>17/10/2023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1BF42-59DD-449D-8A2C-CC485B751C6B}" type="slidenum">
              <a:rPr lang="el-GR" smtClean="0"/>
              <a:t>‹#›</a:t>
            </a:fld>
            <a:endParaRPr lang="el-GR"/>
          </a:p>
        </p:txBody>
      </p:sp>
    </p:spTree>
    <p:extLst>
      <p:ext uri="{BB962C8B-B14F-4D97-AF65-F5344CB8AC3E}">
        <p14:creationId xmlns:p14="http://schemas.microsoft.com/office/powerpoint/2010/main" val="9917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03EDE9-A268-4FB8-88A5-5E5E025A3CE9}" type="datetimeFigureOut">
              <a:rPr lang="el-GR" smtClean="0"/>
              <a:t>17/10/2023</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A1BF42-59DD-449D-8A2C-CC485B751C6B}" type="slidenum">
              <a:rPr lang="el-GR" smtClean="0"/>
              <a:t>‹#›</a:t>
            </a:fld>
            <a:endParaRPr lang="el-GR"/>
          </a:p>
        </p:txBody>
      </p:sp>
    </p:spTree>
    <p:extLst>
      <p:ext uri="{BB962C8B-B14F-4D97-AF65-F5344CB8AC3E}">
        <p14:creationId xmlns:p14="http://schemas.microsoft.com/office/powerpoint/2010/main" val="300695287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26.emf"/><Relationship Id="rId10" Type="http://schemas.openxmlformats.org/officeDocument/2006/relationships/image" Target="../media/image29.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35.emf"/><Relationship Id="rId4" Type="http://schemas.openxmlformats.org/officeDocument/2006/relationships/oleObject" Target="../embeddings/oleObject9.bin"/><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5C8B4E4-CDFE-817D-0DD5-92B6317975E9}"/>
              </a:ext>
            </a:extLst>
          </p:cNvPr>
          <p:cNvSpPr txBox="1"/>
          <p:nvPr/>
        </p:nvSpPr>
        <p:spPr>
          <a:xfrm>
            <a:off x="1256801" y="5193909"/>
            <a:ext cx="880952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dirty="0">
                <a:ln/>
                <a:solidFill>
                  <a:schemeClr val="bg1">
                    <a:lumMod val="50000"/>
                  </a:schemeClr>
                </a:solidFill>
                <a:effectLst>
                  <a:outerShdw blurRad="38100" dist="19050" dir="2700000" algn="tl" rotWithShape="0">
                    <a:schemeClr val="dk1">
                      <a:lumMod val="50000"/>
                      <a:alpha val="40000"/>
                    </a:schemeClr>
                  </a:outerShdw>
                </a:effectLst>
              </a:rPr>
              <a:t> </a:t>
            </a:r>
            <a:r>
              <a:rPr lang="el-GR" sz="3200" b="1" dirty="0">
                <a:ln/>
                <a:solidFill>
                  <a:schemeClr val="bg1">
                    <a:lumMod val="50000"/>
                  </a:schemeClr>
                </a:solidFill>
                <a:effectLst>
                  <a:outerShdw blurRad="38100" dist="19050" dir="2700000" algn="tl" rotWithShape="0">
                    <a:schemeClr val="dk1">
                      <a:lumMod val="50000"/>
                      <a:alpha val="40000"/>
                    </a:schemeClr>
                  </a:outerShdw>
                </a:effectLst>
              </a:rPr>
              <a:t>Διδάσκων: Τσορμπατζόγλου Ανδρέας </a:t>
            </a:r>
          </a:p>
        </p:txBody>
      </p:sp>
      <p:pic>
        <p:nvPicPr>
          <p:cNvPr id="3" name="Εικόνα 2">
            <a:extLst>
              <a:ext uri="{FF2B5EF4-FFF2-40B4-BE49-F238E27FC236}">
                <a16:creationId xmlns:a16="http://schemas.microsoft.com/office/drawing/2014/main" id="{CBA12AA2-AFE6-56D9-C6C7-1280391F54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8866" y="1079316"/>
            <a:ext cx="3453815" cy="977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Εικόνα 3">
            <a:extLst>
              <a:ext uri="{FF2B5EF4-FFF2-40B4-BE49-F238E27FC236}">
                <a16:creationId xmlns:a16="http://schemas.microsoft.com/office/drawing/2014/main" id="{A34CCF9C-B3A2-D082-7B50-A67A5E912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009" y="1079316"/>
            <a:ext cx="4268190" cy="977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1">
            <a:extLst>
              <a:ext uri="{FF2B5EF4-FFF2-40B4-BE49-F238E27FC236}">
                <a16:creationId xmlns:a16="http://schemas.microsoft.com/office/drawing/2014/main" id="{ECD93583-9294-609D-8576-EA401004B218}"/>
              </a:ext>
            </a:extLst>
          </p:cNvPr>
          <p:cNvSpPr txBox="1"/>
          <p:nvPr/>
        </p:nvSpPr>
        <p:spPr>
          <a:xfrm>
            <a:off x="1738866" y="2979225"/>
            <a:ext cx="8327457" cy="187743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4400" b="1" dirty="0">
                <a:ln/>
              </a:rPr>
              <a:t>ΤΗΛΕΠΙΚΟΙΝΩΝΙΑΚΑ ΔΙΚΤΥΑ</a:t>
            </a:r>
            <a:r>
              <a:rPr lang="en-US" sz="4400" b="1" dirty="0">
                <a:ln/>
              </a:rPr>
              <a:t> </a:t>
            </a:r>
          </a:p>
          <a:p>
            <a:r>
              <a:rPr lang="el-GR" sz="4400" b="1" dirty="0">
                <a:ln/>
              </a:rPr>
              <a:t>ΝΕΑΣ ΓΕΝΙΑΣ</a:t>
            </a:r>
          </a:p>
          <a:p>
            <a:r>
              <a:rPr lang="el-GR" sz="2800" b="1" dirty="0">
                <a:ln/>
              </a:rPr>
              <a:t>(β’ μέρος)</a:t>
            </a:r>
          </a:p>
        </p:txBody>
      </p:sp>
    </p:spTree>
    <p:extLst>
      <p:ext uri="{BB962C8B-B14F-4D97-AF65-F5344CB8AC3E}">
        <p14:creationId xmlns:p14="http://schemas.microsoft.com/office/powerpoint/2010/main" val="15367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3912" y="1217840"/>
            <a:ext cx="5040295" cy="558240"/>
          </a:xfrm>
        </p:spPr>
        <p:txBody>
          <a:bodyPr>
            <a:normAutofit/>
          </a:bodyPr>
          <a:lstStyle/>
          <a:p>
            <a:r>
              <a:rPr lang="el-GR" sz="2600" b="1" u="sng" dirty="0" err="1">
                <a:solidFill>
                  <a:schemeClr val="accent5">
                    <a:lumMod val="60000"/>
                    <a:lumOff val="40000"/>
                  </a:schemeClr>
                </a:solidFill>
                <a:latin typeface="Calibri" panose="020F0502020204030204" pitchFamily="34" charset="0"/>
                <a:cs typeface="Calibri" panose="020F0502020204030204" pitchFamily="34" charset="0"/>
              </a:rPr>
              <a:t>ΗλεκτρομαγνητικΟ</a:t>
            </a:r>
            <a:r>
              <a:rPr lang="el-GR" sz="2600" b="1" u="sng" dirty="0">
                <a:solidFill>
                  <a:schemeClr val="accent5">
                    <a:lumMod val="60000"/>
                    <a:lumOff val="40000"/>
                  </a:schemeClr>
                </a:solidFill>
                <a:latin typeface="Calibri" panose="020F0502020204030204" pitchFamily="34" charset="0"/>
                <a:cs typeface="Calibri" panose="020F0502020204030204" pitchFamily="34" charset="0"/>
              </a:rPr>
              <a:t> </a:t>
            </a:r>
            <a:r>
              <a:rPr lang="el-GR" sz="2600" b="1" u="sng" dirty="0" err="1">
                <a:solidFill>
                  <a:schemeClr val="accent5">
                    <a:lumMod val="60000"/>
                    <a:lumOff val="40000"/>
                  </a:schemeClr>
                </a:solidFill>
                <a:latin typeface="Calibri" panose="020F0502020204030204" pitchFamily="34" charset="0"/>
                <a:cs typeface="Calibri" panose="020F0502020204030204" pitchFamily="34" charset="0"/>
              </a:rPr>
              <a:t>ΠρΟτυπο</a:t>
            </a:r>
            <a:r>
              <a:rPr lang="en-US" sz="2600" b="1" dirty="0">
                <a:solidFill>
                  <a:schemeClr val="accent5">
                    <a:lumMod val="60000"/>
                    <a:lumOff val="40000"/>
                  </a:schemeClr>
                </a:solidFill>
                <a:latin typeface="Calibri" panose="020F0502020204030204" pitchFamily="34" charset="0"/>
                <a:cs typeface="Calibri" panose="020F0502020204030204" pitchFamily="34" charset="0"/>
              </a:rPr>
              <a:t>:</a:t>
            </a:r>
          </a:p>
        </p:txBody>
      </p:sp>
      <p:sp>
        <p:nvSpPr>
          <p:cNvPr id="7" name="Content Placeholder 2"/>
          <p:cNvSpPr>
            <a:spLocks noGrp="1"/>
          </p:cNvSpPr>
          <p:nvPr>
            <p:ph idx="1"/>
          </p:nvPr>
        </p:nvSpPr>
        <p:spPr>
          <a:xfrm>
            <a:off x="433912" y="1776080"/>
            <a:ext cx="7344583" cy="1207313"/>
          </a:xfrm>
          <a:ln>
            <a:noFill/>
          </a:ln>
        </p:spPr>
        <p:txBody>
          <a:bodyPr>
            <a:noAutofit/>
          </a:bodyPr>
          <a:lstStyle/>
          <a:p>
            <a:pPr marL="0" indent="0" algn="just">
              <a:spcAft>
                <a:spcPts val="600"/>
              </a:spcAft>
              <a:buNone/>
            </a:pPr>
            <a:r>
              <a:rPr lang="el-GR" sz="2200" u="sng" dirty="0">
                <a:solidFill>
                  <a:schemeClr val="accent6">
                    <a:lumMod val="20000"/>
                    <a:lumOff val="80000"/>
                  </a:schemeClr>
                </a:solidFill>
                <a:latin typeface="Calibri" panose="020F0502020204030204" pitchFamily="34" charset="0"/>
                <a:cs typeface="Calibri" panose="020F0502020204030204" pitchFamily="34" charset="0"/>
              </a:rPr>
              <a:t>Πυκνότητες:</a:t>
            </a:r>
            <a:endParaRPr lang="en-US" sz="2200" dirty="0">
              <a:solidFill>
                <a:schemeClr val="tx1"/>
              </a:solidFill>
              <a:latin typeface="Calibri" panose="020F0502020204030204" pitchFamily="34" charset="0"/>
              <a:cs typeface="Calibri" panose="020F0502020204030204" pitchFamily="34" charset="0"/>
            </a:endParaRPr>
          </a:p>
          <a:p>
            <a:pPr algn="just">
              <a:spcAft>
                <a:spcPts val="600"/>
              </a:spcAft>
            </a:pPr>
            <a:r>
              <a:rPr lang="el-GR" sz="2200" dirty="0">
                <a:solidFill>
                  <a:schemeClr val="tx1"/>
                </a:solidFill>
                <a:latin typeface="Calibri" panose="020F0502020204030204" pitchFamily="34" charset="0"/>
                <a:cs typeface="Calibri" panose="020F0502020204030204" pitchFamily="34" charset="0"/>
              </a:rPr>
              <a:t>Πυκνότητα ηλεκτρικού φορτίου (ρ)</a:t>
            </a:r>
          </a:p>
          <a:p>
            <a:pPr algn="just">
              <a:spcAft>
                <a:spcPts val="600"/>
              </a:spcAft>
            </a:pPr>
            <a:r>
              <a:rPr lang="el-GR" sz="2200" dirty="0">
                <a:solidFill>
                  <a:schemeClr val="tx1"/>
                </a:solidFill>
                <a:latin typeface="Calibri" panose="020F0502020204030204" pitchFamily="34" charset="0"/>
                <a:cs typeface="Calibri" panose="020F0502020204030204" pitchFamily="34" charset="0"/>
              </a:rPr>
              <a:t>Πυκνότητα ηλεκτρικού ρεύματος (</a:t>
            </a:r>
            <a:r>
              <a:rPr lang="en-US" sz="2200" dirty="0">
                <a:solidFill>
                  <a:schemeClr val="tx1"/>
                </a:solidFill>
                <a:latin typeface="Calibri" panose="020F0502020204030204" pitchFamily="34" charset="0"/>
                <a:cs typeface="Calibri" panose="020F0502020204030204" pitchFamily="34" charset="0"/>
              </a:rPr>
              <a:t>J) (</a:t>
            </a:r>
            <a:r>
              <a:rPr lang="el-GR" sz="2200" dirty="0">
                <a:solidFill>
                  <a:schemeClr val="tx1"/>
                </a:solidFill>
                <a:latin typeface="Calibri" panose="020F0502020204030204" pitchFamily="34" charset="0"/>
                <a:cs typeface="Calibri" panose="020F0502020204030204" pitchFamily="34" charset="0"/>
              </a:rPr>
              <a:t>Πηγές του πεδίου)</a:t>
            </a:r>
          </a:p>
        </p:txBody>
      </p:sp>
      <p:sp>
        <p:nvSpPr>
          <p:cNvPr id="9" name="Content Placeholder 2"/>
          <p:cNvSpPr txBox="1">
            <a:spLocks/>
          </p:cNvSpPr>
          <p:nvPr/>
        </p:nvSpPr>
        <p:spPr>
          <a:xfrm>
            <a:off x="433912" y="3350893"/>
            <a:ext cx="7344583" cy="21771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l-GR" sz="2200" u="sng" dirty="0">
                <a:solidFill>
                  <a:schemeClr val="accent6">
                    <a:lumMod val="20000"/>
                    <a:lumOff val="80000"/>
                  </a:schemeClr>
                </a:solidFill>
                <a:latin typeface="Calibri" panose="020F0502020204030204" pitchFamily="34" charset="0"/>
                <a:cs typeface="Calibri" panose="020F0502020204030204" pitchFamily="34" charset="0"/>
              </a:rPr>
              <a:t>Πεδιακά Μεγέθη:</a:t>
            </a:r>
          </a:p>
          <a:p>
            <a:pPr algn="just"/>
            <a:r>
              <a:rPr lang="el-GR" sz="2200" dirty="0">
                <a:latin typeface="Calibri" panose="020F0502020204030204" pitchFamily="34" charset="0"/>
                <a:cs typeface="Calibri" panose="020F0502020204030204" pitchFamily="34" charset="0"/>
              </a:rPr>
              <a:t>Ένταση ηλεκτρικού πεδίου (Ε)</a:t>
            </a:r>
          </a:p>
          <a:p>
            <a:pPr algn="just"/>
            <a:r>
              <a:rPr lang="el-GR" sz="2200" dirty="0">
                <a:latin typeface="Calibri" panose="020F0502020204030204" pitchFamily="34" charset="0"/>
                <a:cs typeface="Calibri" panose="020F0502020204030204" pitchFamily="34" charset="0"/>
              </a:rPr>
              <a:t>Πυκνότητα ηλεκτρικής ροής ή διηλεκτρική μετατόπιση (</a:t>
            </a:r>
            <a:r>
              <a:rPr lang="en-US" sz="2200" dirty="0">
                <a:latin typeface="Calibri" panose="020F0502020204030204" pitchFamily="34" charset="0"/>
                <a:cs typeface="Calibri" panose="020F0502020204030204" pitchFamily="34" charset="0"/>
              </a:rPr>
              <a:t>D)</a:t>
            </a:r>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Ένταση μαγνητικού πεδίου (</a:t>
            </a:r>
            <a:r>
              <a:rPr lang="en-US" sz="2200" dirty="0">
                <a:latin typeface="Calibri" panose="020F0502020204030204" pitchFamily="34" charset="0"/>
                <a:cs typeface="Calibri" panose="020F0502020204030204" pitchFamily="34" charset="0"/>
              </a:rPr>
              <a:t>H)</a:t>
            </a:r>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Μαγνητική επαγωγή ή πυκνότητα μαγνητικής ροής (</a:t>
            </a:r>
            <a:r>
              <a:rPr lang="en-US" sz="2200" dirty="0">
                <a:latin typeface="Calibri" panose="020F0502020204030204" pitchFamily="34" charset="0"/>
                <a:cs typeface="Calibri" panose="020F0502020204030204" pitchFamily="34" charset="0"/>
              </a:rPr>
              <a:t>B)</a:t>
            </a:r>
            <a:endParaRPr lang="el-GR" sz="2200" dirty="0">
              <a:latin typeface="Calibri" panose="020F0502020204030204" pitchFamily="34" charset="0"/>
              <a:cs typeface="Calibri" panose="020F0502020204030204" pitchFamily="34" charset="0"/>
            </a:endParaRPr>
          </a:p>
        </p:txBody>
      </p:sp>
      <p:sp>
        <p:nvSpPr>
          <p:cNvPr id="10" name="Ορθογώνιο 9"/>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Ηλεκτρομαγνητικά κύματα</a:t>
            </a:r>
            <a:endParaRPr lang="en-US" sz="4200" u="sng" dirty="0">
              <a:solidFill>
                <a:schemeClr val="accent4">
                  <a:lumMod val="40000"/>
                  <a:lumOff val="60000"/>
                </a:schemeClr>
              </a:solidFill>
            </a:endParaRPr>
          </a:p>
        </p:txBody>
      </p:sp>
      <mc:AlternateContent xmlns:mc="http://schemas.openxmlformats.org/markup-compatibility/2006" xmlns:a14="http://schemas.microsoft.com/office/drawing/2010/main">
        <mc:Choice Requires="a14">
          <p:sp>
            <p:nvSpPr>
              <p:cNvPr id="13" name="TextBox 12"/>
              <p:cNvSpPr txBox="1"/>
              <p:nvPr/>
            </p:nvSpPr>
            <p:spPr>
              <a:xfrm>
                <a:off x="7573899" y="4164058"/>
                <a:ext cx="3343275" cy="506421"/>
              </a:xfrm>
              <a:prstGeom prst="rect">
                <a:avLst/>
              </a:prstGeom>
              <a:noFill/>
            </p:spPr>
            <p:txBody>
              <a:bodyPr wrap="square" rtlCol="0">
                <a:spAutoFit/>
              </a:bodyPr>
              <a:lstStyle/>
              <a:p>
                <a14:m>
                  <m:oMath xmlns:m="http://schemas.openxmlformats.org/officeDocument/2006/math">
                    <m:acc>
                      <m:accPr>
                        <m:chr m:val="⃗"/>
                        <m:ctrlPr>
                          <a:rPr lang="en-US" sz="2400" b="1" i="1" spc="200" dirty="0" smtClean="0">
                            <a:latin typeface="Cambria Math" panose="02040503050406030204" pitchFamily="18" charset="0"/>
                          </a:rPr>
                        </m:ctrlPr>
                      </m:accPr>
                      <m:e>
                        <m:r>
                          <a:rPr lang="en-US" sz="2400" b="1" i="0" spc="200" dirty="0">
                            <a:latin typeface="Cambria Math" panose="02040503050406030204" pitchFamily="18" charset="0"/>
                          </a:rPr>
                          <m:t>𝐃</m:t>
                        </m:r>
                      </m:e>
                    </m:acc>
                  </m:oMath>
                </a14:m>
                <a:r>
                  <a:rPr lang="en-US" sz="2400" spc="200" dirty="0"/>
                  <a:t>=</a:t>
                </a:r>
                <a:r>
                  <a:rPr lang="el-GR" sz="2400" spc="200" dirty="0" err="1"/>
                  <a:t>ε</a:t>
                </a:r>
                <a:r>
                  <a:rPr lang="el-GR" sz="2400" spc="200" baseline="-25000" dirty="0" err="1"/>
                  <a:t>ο</a:t>
                </a:r>
                <a:r>
                  <a:rPr lang="en-US" sz="2400" b="1" spc="200" dirty="0"/>
                  <a:t> </a:t>
                </a:r>
                <a14:m>
                  <m:oMath xmlns:m="http://schemas.openxmlformats.org/officeDocument/2006/math">
                    <m:acc>
                      <m:accPr>
                        <m:chr m:val="⃗"/>
                        <m:ctrlPr>
                          <a:rPr lang="en-US" sz="2400" b="1" i="1" spc="200" dirty="0">
                            <a:latin typeface="Cambria Math" panose="02040503050406030204" pitchFamily="18" charset="0"/>
                          </a:rPr>
                        </m:ctrlPr>
                      </m:accPr>
                      <m:e>
                        <m:r>
                          <a:rPr lang="en-US" sz="2400" b="1" i="0" spc="200" dirty="0" smtClean="0">
                            <a:latin typeface="Cambria Math" panose="02040503050406030204" pitchFamily="18" charset="0"/>
                          </a:rPr>
                          <m:t>𝐄</m:t>
                        </m:r>
                      </m:e>
                    </m:acc>
                    <m:r>
                      <a:rPr lang="en-US" sz="2400" b="1" i="0" spc="200" dirty="0">
                        <a:latin typeface="Cambria Math" panose="02040503050406030204" pitchFamily="18" charset="0"/>
                      </a:rPr>
                      <m:t> </m:t>
                    </m:r>
                  </m:oMath>
                </a14:m>
                <a:r>
                  <a:rPr lang="el-GR" sz="2400" spc="200" dirty="0"/>
                  <a:t>+</a:t>
                </a:r>
                <a14:m>
                  <m:oMath xmlns:m="http://schemas.openxmlformats.org/officeDocument/2006/math">
                    <m:acc>
                      <m:accPr>
                        <m:chr m:val="⃗"/>
                        <m:ctrlPr>
                          <a:rPr lang="en-US" sz="2400" b="1" i="1" spc="200" dirty="0" smtClean="0">
                            <a:latin typeface="Cambria Math" panose="02040503050406030204" pitchFamily="18" charset="0"/>
                          </a:rPr>
                        </m:ctrlPr>
                      </m:accPr>
                      <m:e>
                        <m:r>
                          <a:rPr lang="en-US" sz="2400" b="1" i="0" spc="200" dirty="0" smtClean="0">
                            <a:latin typeface="Cambria Math" panose="02040503050406030204" pitchFamily="18" charset="0"/>
                          </a:rPr>
                          <m:t>𝐏</m:t>
                        </m:r>
                      </m:e>
                    </m:acc>
                  </m:oMath>
                </a14:m>
                <a:endParaRPr lang="el-GR" sz="2400" b="1" spc="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573899" y="4164058"/>
                <a:ext cx="3343275" cy="506421"/>
              </a:xfrm>
              <a:prstGeom prst="rect">
                <a:avLst/>
              </a:prstGeom>
              <a:blipFill>
                <a:blip r:embed="rId2"/>
                <a:stretch>
                  <a:fillRect t="-1205" b="-2650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73899" y="4997235"/>
                <a:ext cx="3343275" cy="506421"/>
              </a:xfrm>
              <a:prstGeom prst="rect">
                <a:avLst/>
              </a:prstGeom>
              <a:noFill/>
            </p:spPr>
            <p:txBody>
              <a:bodyPr wrap="square" rtlCol="0">
                <a:spAutoFit/>
              </a:bodyPr>
              <a:lstStyle/>
              <a:p>
                <a14:m>
                  <m:oMath xmlns:m="http://schemas.openxmlformats.org/officeDocument/2006/math">
                    <m:acc>
                      <m:accPr>
                        <m:chr m:val="⃗"/>
                        <m:ctrlPr>
                          <a:rPr lang="en-US" sz="2400" b="1" i="1" spc="200" dirty="0" smtClean="0">
                            <a:latin typeface="Cambria Math" panose="02040503050406030204" pitchFamily="18" charset="0"/>
                          </a:rPr>
                        </m:ctrlPr>
                      </m:accPr>
                      <m:e>
                        <m:r>
                          <a:rPr lang="en-US" sz="2400" b="1" i="0" spc="200" dirty="0" smtClean="0">
                            <a:latin typeface="Cambria Math" panose="02040503050406030204" pitchFamily="18" charset="0"/>
                          </a:rPr>
                          <m:t>𝐇</m:t>
                        </m:r>
                      </m:e>
                    </m:acc>
                    <m:r>
                      <a:rPr lang="en-US" sz="2400" b="1" i="1" spc="200" dirty="0">
                        <a:latin typeface="Cambria Math" panose="02040503050406030204" pitchFamily="18" charset="0"/>
                      </a:rPr>
                      <m:t> </m:t>
                    </m:r>
                  </m:oMath>
                </a14:m>
                <a:r>
                  <a:rPr lang="en-US" sz="2400" spc="200" dirty="0"/>
                  <a:t>=</a:t>
                </a:r>
                <a:r>
                  <a:rPr lang="el-GR" sz="2400" spc="200" dirty="0"/>
                  <a:t>μ</a:t>
                </a:r>
                <a:r>
                  <a:rPr lang="el-GR" sz="2400" spc="200" baseline="-25000" dirty="0"/>
                  <a:t>ο</a:t>
                </a:r>
                <a:r>
                  <a:rPr lang="el-GR" sz="2400" spc="200" baseline="30000" dirty="0"/>
                  <a:t>-1</a:t>
                </a:r>
                <a:r>
                  <a:rPr lang="en-US" sz="2400" b="1" spc="200" dirty="0"/>
                  <a:t> </a:t>
                </a:r>
                <a14:m>
                  <m:oMath xmlns:m="http://schemas.openxmlformats.org/officeDocument/2006/math">
                    <m:acc>
                      <m:accPr>
                        <m:chr m:val="⃗"/>
                        <m:ctrlPr>
                          <a:rPr lang="en-US" sz="2400" b="1" i="1" spc="200" dirty="0">
                            <a:latin typeface="Cambria Math" panose="02040503050406030204" pitchFamily="18" charset="0"/>
                          </a:rPr>
                        </m:ctrlPr>
                      </m:accPr>
                      <m:e>
                        <m:r>
                          <a:rPr lang="en-US" sz="2400" b="1" i="0" spc="200" dirty="0" smtClean="0">
                            <a:latin typeface="Cambria Math" panose="02040503050406030204" pitchFamily="18" charset="0"/>
                          </a:rPr>
                          <m:t>𝐁</m:t>
                        </m:r>
                      </m:e>
                    </m:acc>
                    <m:r>
                      <a:rPr lang="en-US" sz="2400" b="1" i="1" spc="200" dirty="0">
                        <a:latin typeface="Cambria Math" panose="02040503050406030204" pitchFamily="18" charset="0"/>
                      </a:rPr>
                      <m:t> </m:t>
                    </m:r>
                  </m:oMath>
                </a14:m>
                <a:r>
                  <a:rPr lang="el-GR" sz="2400" spc="200" dirty="0"/>
                  <a:t>-</a:t>
                </a:r>
                <a:r>
                  <a:rPr lang="en-US" sz="2400" b="1" spc="200" dirty="0"/>
                  <a:t> </a:t>
                </a:r>
                <a14:m>
                  <m:oMath xmlns:m="http://schemas.openxmlformats.org/officeDocument/2006/math">
                    <m:acc>
                      <m:accPr>
                        <m:chr m:val="⃗"/>
                        <m:ctrlPr>
                          <a:rPr lang="en-US" sz="2400" b="1" i="1" spc="200" dirty="0">
                            <a:latin typeface="Cambria Math" panose="02040503050406030204" pitchFamily="18" charset="0"/>
                          </a:rPr>
                        </m:ctrlPr>
                      </m:accPr>
                      <m:e>
                        <m:r>
                          <a:rPr lang="en-US" sz="2400" b="1" i="0" spc="200" dirty="0" smtClean="0">
                            <a:latin typeface="Cambria Math" panose="02040503050406030204" pitchFamily="18" charset="0"/>
                          </a:rPr>
                          <m:t>𝐌</m:t>
                        </m:r>
                      </m:e>
                    </m:acc>
                    <m:r>
                      <a:rPr lang="en-US" sz="2400" b="1" i="1" spc="200" dirty="0">
                        <a:latin typeface="Cambria Math" panose="02040503050406030204" pitchFamily="18" charset="0"/>
                      </a:rPr>
                      <m:t> </m:t>
                    </m:r>
                  </m:oMath>
                </a14:m>
                <a:endParaRPr lang="el-GR" sz="2400" b="1" spc="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573899" y="4997235"/>
                <a:ext cx="3343275" cy="506421"/>
              </a:xfrm>
              <a:prstGeom prst="rect">
                <a:avLst/>
              </a:prstGeom>
              <a:blipFill>
                <a:blip r:embed="rId3"/>
                <a:stretch>
                  <a:fillRect t="-1205" b="-26506"/>
                </a:stretch>
              </a:blipFill>
            </p:spPr>
            <p:txBody>
              <a:bodyPr/>
              <a:lstStyle/>
              <a:p>
                <a:r>
                  <a:rPr lang="el-GR">
                    <a:noFill/>
                  </a:rPr>
                  <a:t> </a:t>
                </a:r>
              </a:p>
            </p:txBody>
          </p:sp>
        </mc:Fallback>
      </mc:AlternateContent>
    </p:spTree>
    <p:extLst>
      <p:ext uri="{BB962C8B-B14F-4D97-AF65-F5344CB8AC3E}">
        <p14:creationId xmlns:p14="http://schemas.microsoft.com/office/powerpoint/2010/main" val="195417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8C1F59-4331-8283-376D-A3E859607728}"/>
              </a:ext>
            </a:extLst>
          </p:cNvPr>
          <p:cNvSpPr txBox="1"/>
          <p:nvPr/>
        </p:nvSpPr>
        <p:spPr>
          <a:xfrm>
            <a:off x="991603" y="4549066"/>
            <a:ext cx="10208794" cy="1107996"/>
          </a:xfrm>
          <a:prstGeom prst="rect">
            <a:avLst/>
          </a:prstGeom>
          <a:noFill/>
        </p:spPr>
        <p:txBody>
          <a:bodyPr wrap="square">
            <a:spAutoFit/>
          </a:bodyPr>
          <a:lstStyle/>
          <a:p>
            <a:pPr algn="just"/>
            <a:r>
              <a:rPr lang="el-GR" sz="2200" dirty="0" err="1"/>
              <a:t>σπιν</a:t>
            </a:r>
            <a:r>
              <a:rPr lang="el-GR" sz="2200" dirty="0"/>
              <a:t> των ηλεκτρονίων ή των πυρήνων. Όταν ένα μαγνητικό υλικό τοποθετηθεί μέσα σε ένα μαγνητικό πεδίο τα άτομά του ευθυγραμμίζουν τις μαγνητικές ροές τους με βάση το εξωτερικό μαγνητικό πεδίο.</a:t>
            </a:r>
          </a:p>
        </p:txBody>
      </p:sp>
      <p:sp>
        <p:nvSpPr>
          <p:cNvPr id="6" name="Ορθογώνιο 5">
            <a:extLst>
              <a:ext uri="{FF2B5EF4-FFF2-40B4-BE49-F238E27FC236}">
                <a16:creationId xmlns:a16="http://schemas.microsoft.com/office/drawing/2014/main" id="{84C02F7A-2FFE-878A-FC5F-A781FADD2BF5}"/>
              </a:ext>
            </a:extLst>
          </p:cNvPr>
          <p:cNvSpPr/>
          <p:nvPr/>
        </p:nvSpPr>
        <p:spPr>
          <a:xfrm>
            <a:off x="1896624" y="0"/>
            <a:ext cx="8398752" cy="961674"/>
          </a:xfrm>
          <a:prstGeom prst="rect">
            <a:avLst/>
          </a:prstGeom>
        </p:spPr>
        <p:txBody>
          <a:bodyPr wrap="square">
            <a:spAutoFit/>
          </a:bodyPr>
          <a:lstStyle/>
          <a:p>
            <a:pPr algn="ctr">
              <a:lnSpc>
                <a:spcPct val="150000"/>
              </a:lnSpc>
            </a:pPr>
            <a:r>
              <a:rPr lang="el-GR" sz="4200" u="sng" dirty="0" err="1">
                <a:solidFill>
                  <a:schemeClr val="accent4">
                    <a:lumMod val="40000"/>
                    <a:lumOff val="60000"/>
                  </a:schemeClr>
                </a:solidFill>
              </a:rPr>
              <a:t>Μαγνήτιση</a:t>
            </a:r>
            <a:r>
              <a:rPr lang="el-GR" sz="4200" u="sng" dirty="0">
                <a:solidFill>
                  <a:schemeClr val="accent4">
                    <a:lumMod val="40000"/>
                    <a:lumOff val="60000"/>
                  </a:schemeClr>
                </a:solidFill>
              </a:rPr>
              <a:t> υλικού</a:t>
            </a:r>
            <a:endParaRPr lang="en-US" sz="4200" u="sng" dirty="0">
              <a:solidFill>
                <a:schemeClr val="accent4">
                  <a:lumMod val="40000"/>
                  <a:lumOff val="60000"/>
                </a:schemeClr>
              </a:solidFill>
            </a:endParaRPr>
          </a:p>
        </p:txBody>
      </p:sp>
      <p:pic>
        <p:nvPicPr>
          <p:cNvPr id="7" name="Εικόνα 6">
            <a:extLst>
              <a:ext uri="{FF2B5EF4-FFF2-40B4-BE49-F238E27FC236}">
                <a16:creationId xmlns:a16="http://schemas.microsoft.com/office/drawing/2014/main" id="{DE7DC21B-1CE5-C79F-C503-C5BBE864ED9D}"/>
              </a:ext>
            </a:extLst>
          </p:cNvPr>
          <p:cNvPicPr>
            <a:picLocks noChangeAspect="1"/>
          </p:cNvPicPr>
          <p:nvPr/>
        </p:nvPicPr>
        <p:blipFill>
          <a:blip r:embed="rId2"/>
          <a:stretch>
            <a:fillRect/>
          </a:stretch>
        </p:blipFill>
        <p:spPr>
          <a:xfrm>
            <a:off x="991603" y="1285286"/>
            <a:ext cx="5860301" cy="3139447"/>
          </a:xfrm>
          <a:prstGeom prst="rect">
            <a:avLst/>
          </a:prstGeom>
          <a:effectLst>
            <a:softEdge rad="31750"/>
          </a:effectLst>
        </p:spPr>
      </p:pic>
      <p:sp>
        <p:nvSpPr>
          <p:cNvPr id="9" name="TextBox 8">
            <a:extLst>
              <a:ext uri="{FF2B5EF4-FFF2-40B4-BE49-F238E27FC236}">
                <a16:creationId xmlns:a16="http://schemas.microsoft.com/office/drawing/2014/main" id="{600E93C2-75B3-69BD-18DE-F6C74AA41C1F}"/>
              </a:ext>
            </a:extLst>
          </p:cNvPr>
          <p:cNvSpPr txBox="1"/>
          <p:nvPr/>
        </p:nvSpPr>
        <p:spPr>
          <a:xfrm>
            <a:off x="6994157" y="1160352"/>
            <a:ext cx="4206240" cy="3477875"/>
          </a:xfrm>
          <a:prstGeom prst="rect">
            <a:avLst/>
          </a:prstGeom>
          <a:noFill/>
        </p:spPr>
        <p:txBody>
          <a:bodyPr wrap="square">
            <a:spAutoFit/>
          </a:bodyPr>
          <a:lstStyle/>
          <a:p>
            <a:pPr algn="just"/>
            <a:r>
              <a:rPr lang="el-GR" sz="2200" dirty="0"/>
              <a:t>Η </a:t>
            </a:r>
            <a:r>
              <a:rPr lang="el-GR" sz="2200" dirty="0" err="1"/>
              <a:t>μαγνήτιση</a:t>
            </a:r>
            <a:r>
              <a:rPr lang="el-GR" sz="2200" dirty="0"/>
              <a:t>, που ονομάζεται επίσης μαγνητική πόλωση, είναι ένα διανυσματικό μέγεθος που μετρά την πυκνότητα της μόνιμης ή επαγόμενης διπολικής ροπής σε ένα δεδομένο μαγνητικό υλικό. Όπως γνωρίζουμε, η </a:t>
            </a:r>
            <a:r>
              <a:rPr lang="el-GR" sz="2200" dirty="0" err="1"/>
              <a:t>μαγνήτιση</a:t>
            </a:r>
            <a:r>
              <a:rPr lang="el-GR" sz="2200" dirty="0"/>
              <a:t> προκύπτει από τη μαγνητική ροπή, η οποία προκύπτει από την κίνηση των  ηλεκτρονίων  στα  άτομα  ή το</a:t>
            </a:r>
          </a:p>
        </p:txBody>
      </p:sp>
    </p:spTree>
    <p:extLst>
      <p:ext uri="{BB962C8B-B14F-4D97-AF65-F5344CB8AC3E}">
        <p14:creationId xmlns:p14="http://schemas.microsoft.com/office/powerpoint/2010/main" val="259740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3691ED8-D1CE-9F33-F6B8-993C62E374F8}"/>
                  </a:ext>
                </a:extLst>
              </p:cNvPr>
              <p:cNvSpPr txBox="1"/>
              <p:nvPr/>
            </p:nvSpPr>
            <p:spPr>
              <a:xfrm>
                <a:off x="426720" y="1342750"/>
                <a:ext cx="5168900" cy="4196149"/>
              </a:xfrm>
              <a:prstGeom prst="rect">
                <a:avLst/>
              </a:prstGeom>
              <a:noFill/>
            </p:spPr>
            <p:txBody>
              <a:bodyPr wrap="square">
                <a:spAutoFit/>
              </a:bodyPr>
              <a:lstStyle/>
              <a:p>
                <a:pPr algn="just"/>
                <a:r>
                  <a:rPr lang="el-GR" sz="2200" dirty="0"/>
                  <a:t>Η </a:t>
                </a:r>
                <a:r>
                  <a:rPr lang="el-GR" sz="2200" b="1" dirty="0"/>
                  <a:t>πόλωση </a:t>
                </a:r>
                <a14:m>
                  <m:oMath xmlns:m="http://schemas.openxmlformats.org/officeDocument/2006/math">
                    <m:acc>
                      <m:accPr>
                        <m:chr m:val="⃗"/>
                        <m:ctrlPr>
                          <a:rPr lang="en-US" sz="2200" b="1" i="1" smtClean="0">
                            <a:latin typeface="Cambria Math" panose="02040503050406030204" pitchFamily="18" charset="0"/>
                          </a:rPr>
                        </m:ctrlPr>
                      </m:accPr>
                      <m:e>
                        <m:r>
                          <a:rPr lang="en-US" sz="2200" b="1" i="1" smtClean="0">
                            <a:latin typeface="Cambria Math" panose="02040503050406030204" pitchFamily="18" charset="0"/>
                          </a:rPr>
                          <m:t>𝑷</m:t>
                        </m:r>
                      </m:e>
                    </m:acc>
                  </m:oMath>
                </a14:m>
                <a:r>
                  <a:rPr lang="en-US" sz="2200" dirty="0"/>
                  <a:t> </a:t>
                </a:r>
                <a:r>
                  <a:rPr lang="el-GR" sz="2200" dirty="0"/>
                  <a:t>είναι το διανυσματικό πεδίο που εκφράζει την πυκνότητα μόνιμων ή επαγόμενων ηλεκτρικών διπολικών ροπών σε ένα διηλεκτρικό υλικό. Όταν ένα διηλεκτρικό τοποθετείται σε ένα εξωτερικό ηλεκτρικό πεδίο, τα μόριά του αποκτούν ηλεκτρική διπολική ροπή και το διηλεκτρικό λέγεται ότι είναι πολωμένο. Η ηλεκτρική διπολική ροπή που προκαλείται ανά μονάδα όγκου του διηλεκτρικού υλικού ονομάζεται ηλεκτρική πόλωση του διηλεκτρικού</a:t>
                </a:r>
              </a:p>
            </p:txBody>
          </p:sp>
        </mc:Choice>
        <mc:Fallback xmlns="">
          <p:sp>
            <p:nvSpPr>
              <p:cNvPr id="4" name="TextBox 3">
                <a:extLst>
                  <a:ext uri="{FF2B5EF4-FFF2-40B4-BE49-F238E27FC236}">
                    <a16:creationId xmlns:a16="http://schemas.microsoft.com/office/drawing/2014/main" id="{B3691ED8-D1CE-9F33-F6B8-993C62E374F8}"/>
                  </a:ext>
                </a:extLst>
              </p:cNvPr>
              <p:cNvSpPr txBox="1">
                <a:spLocks noRot="1" noChangeAspect="1" noMove="1" noResize="1" noEditPoints="1" noAdjustHandles="1" noChangeArrowheads="1" noChangeShapeType="1" noTextEdit="1"/>
              </p:cNvSpPr>
              <p:nvPr/>
            </p:nvSpPr>
            <p:spPr>
              <a:xfrm>
                <a:off x="426720" y="1342750"/>
                <a:ext cx="5168900" cy="4196149"/>
              </a:xfrm>
              <a:prstGeom prst="rect">
                <a:avLst/>
              </a:prstGeom>
              <a:blipFill>
                <a:blip r:embed="rId2"/>
                <a:stretch>
                  <a:fillRect l="-1533" r="-1533" b="-2032"/>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BB96563F-9FE0-504A-7058-90B434E656BE}"/>
              </a:ext>
            </a:extLst>
          </p:cNvPr>
          <p:cNvPicPr>
            <a:picLocks noChangeAspect="1"/>
          </p:cNvPicPr>
          <p:nvPr/>
        </p:nvPicPr>
        <p:blipFill>
          <a:blip r:embed="rId3"/>
          <a:stretch>
            <a:fillRect/>
          </a:stretch>
        </p:blipFill>
        <p:spPr>
          <a:xfrm>
            <a:off x="5730240" y="1466311"/>
            <a:ext cx="5840480" cy="4071682"/>
          </a:xfrm>
          <a:prstGeom prst="rect">
            <a:avLst/>
          </a:prstGeom>
          <a:effectLst>
            <a:softEdge rad="31750"/>
          </a:effectLst>
        </p:spPr>
      </p:pic>
      <p:sp>
        <p:nvSpPr>
          <p:cNvPr id="6" name="Ορθογώνιο 5">
            <a:extLst>
              <a:ext uri="{FF2B5EF4-FFF2-40B4-BE49-F238E27FC236}">
                <a16:creationId xmlns:a16="http://schemas.microsoft.com/office/drawing/2014/main" id="{2410CBDF-69E9-DD89-9285-D0539E1DA518}"/>
              </a:ext>
            </a:extLst>
          </p:cNvPr>
          <p:cNvSpPr/>
          <p:nvPr/>
        </p:nvSpPr>
        <p:spPr>
          <a:xfrm>
            <a:off x="1896624" y="0"/>
            <a:ext cx="8398752" cy="961674"/>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Πόλωση υλικού</a:t>
            </a:r>
            <a:endParaRPr lang="en-US" sz="4200" u="sng" dirty="0">
              <a:solidFill>
                <a:schemeClr val="accent4">
                  <a:lumMod val="40000"/>
                  <a:lumOff val="60000"/>
                </a:schemeClr>
              </a:solidFill>
            </a:endParaRPr>
          </a:p>
        </p:txBody>
      </p:sp>
    </p:spTree>
    <p:extLst>
      <p:ext uri="{BB962C8B-B14F-4D97-AF65-F5344CB8AC3E}">
        <p14:creationId xmlns:p14="http://schemas.microsoft.com/office/powerpoint/2010/main" val="425021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959727"/>
            <a:ext cx="10515600" cy="558240"/>
          </a:xfrm>
        </p:spPr>
        <p:txBody>
          <a:bodyPr>
            <a:normAutofit/>
          </a:bodyPr>
          <a:lstStyle/>
          <a:p>
            <a:pPr algn="ctr"/>
            <a:r>
              <a:rPr lang="el-GR" sz="2800" dirty="0">
                <a:latin typeface="Calibri" panose="020F0502020204030204" pitchFamily="34" charset="0"/>
                <a:cs typeface="Calibri" panose="020F0502020204030204" pitchFamily="34" charset="0"/>
              </a:rPr>
              <a:t>Εξισώσεις </a:t>
            </a:r>
            <a:r>
              <a:rPr lang="en-US" sz="2800" dirty="0">
                <a:latin typeface="Calibri" panose="020F0502020204030204" pitchFamily="34" charset="0"/>
                <a:cs typeface="Calibri" panose="020F0502020204030204" pitchFamily="34" charset="0"/>
              </a:rPr>
              <a:t>Maxwell</a:t>
            </a:r>
            <a:r>
              <a:rPr lang="el-GR" sz="2800" dirty="0">
                <a:latin typeface="Calibri" panose="020F0502020204030204" pitchFamily="34" charset="0"/>
                <a:cs typeface="Calibri" panose="020F0502020204030204" pitchFamily="34" charset="0"/>
              </a:rPr>
              <a:t> στο κενό (</a:t>
            </a:r>
            <a:r>
              <a:rPr lang="en-US" sz="2800" dirty="0">
                <a:latin typeface="Calibri" panose="020F0502020204030204" pitchFamily="34" charset="0"/>
                <a:cs typeface="Calibri" panose="020F0502020204030204" pitchFamily="34" charset="0"/>
              </a:rPr>
              <a:t>free space)</a:t>
            </a:r>
            <a:endParaRPr lang="en-US" sz="2600" b="1" dirty="0">
              <a:latin typeface="Calibri" panose="020F0502020204030204" pitchFamily="34" charset="0"/>
              <a:cs typeface="Calibri" panose="020F0502020204030204" pitchFamily="34" charset="0"/>
            </a:endParaRPr>
          </a:p>
        </p:txBody>
      </p:sp>
      <p:pic>
        <p:nvPicPr>
          <p:cNvPr id="11" name="Picture 11"/>
          <p:cNvPicPr>
            <a:picLocks noChangeAspect="1"/>
          </p:cNvPicPr>
          <p:nvPr/>
        </p:nvPicPr>
        <p:blipFill rotWithShape="1">
          <a:blip r:embed="rId2"/>
          <a:srcRect l="20635" t="65144" r="63848" b="23651"/>
          <a:stretch/>
        </p:blipFill>
        <p:spPr>
          <a:xfrm>
            <a:off x="4677174" y="5517327"/>
            <a:ext cx="2837651" cy="1152611"/>
          </a:xfrm>
          <a:prstGeom prst="rect">
            <a:avLst/>
          </a:prstGeom>
          <a:ln>
            <a:solidFill>
              <a:srgbClr val="FF0000"/>
            </a:solidFill>
          </a:ln>
        </p:spPr>
      </p:pic>
      <p:sp>
        <p:nvSpPr>
          <p:cNvPr id="12" name="Ορθογώνιο 11"/>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Ηλεκτρομαγνητικά κύματα</a:t>
            </a:r>
            <a:endParaRPr lang="en-US" sz="4200" u="sng" dirty="0">
              <a:solidFill>
                <a:schemeClr val="accent4">
                  <a:lumMod val="40000"/>
                  <a:lumOff val="60000"/>
                </a:schemeClr>
              </a:solidFill>
            </a:endParaRPr>
          </a:p>
        </p:txBody>
      </p:sp>
      <p:pic>
        <p:nvPicPr>
          <p:cNvPr id="14" name="Εικόνα 13"/>
          <p:cNvPicPr>
            <a:picLocks noChangeAspect="1"/>
          </p:cNvPicPr>
          <p:nvPr/>
        </p:nvPicPr>
        <p:blipFill rotWithShape="1">
          <a:blip r:embed="rId3"/>
          <a:srcRect l="16250" t="37408" r="13473" b="21358"/>
          <a:stretch/>
        </p:blipFill>
        <p:spPr>
          <a:xfrm>
            <a:off x="444500" y="1563781"/>
            <a:ext cx="11303000" cy="3837275"/>
          </a:xfrm>
          <a:prstGeom prst="rect">
            <a:avLst/>
          </a:prstGeom>
          <a:effectLst>
            <a:softEdge rad="63500"/>
          </a:effectLst>
        </p:spPr>
      </p:pic>
    </p:spTree>
    <p:extLst>
      <p:ext uri="{BB962C8B-B14F-4D97-AF65-F5344CB8AC3E}">
        <p14:creationId xmlns:p14="http://schemas.microsoft.com/office/powerpoint/2010/main" val="415218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070826"/>
            <a:ext cx="10515600" cy="558240"/>
          </a:xfrm>
        </p:spPr>
        <p:txBody>
          <a:bodyPr>
            <a:normAutofit/>
          </a:bodyPr>
          <a:lstStyle/>
          <a:p>
            <a:pPr algn="ctr"/>
            <a:r>
              <a:rPr lang="el-GR" sz="2800" dirty="0" err="1">
                <a:latin typeface="Calibri" panose="020F0502020204030204" pitchFamily="34" charset="0"/>
                <a:cs typeface="Calibri" panose="020F0502020204030204" pitchFamily="34" charset="0"/>
              </a:rPr>
              <a:t>Εξισωσεις</a:t>
            </a:r>
            <a:r>
              <a:rPr lang="el-GR"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Maxwell</a:t>
            </a:r>
            <a:r>
              <a:rPr lang="el-GR" sz="2800" dirty="0">
                <a:latin typeface="Calibri" panose="020F0502020204030204" pitchFamily="34" charset="0"/>
                <a:cs typeface="Calibri" panose="020F0502020204030204" pitchFamily="34" charset="0"/>
              </a:rPr>
              <a:t> στην </a:t>
            </a:r>
            <a:r>
              <a:rPr lang="el-GR" sz="2800" dirty="0" err="1">
                <a:latin typeface="Calibri" panose="020F0502020204030204" pitchFamily="34" charset="0"/>
                <a:cs typeface="Calibri" panose="020F0502020204030204" pitchFamily="34" charset="0"/>
              </a:rPr>
              <a:t>υλη</a:t>
            </a:r>
            <a:endParaRPr lang="en-US" sz="2600" b="1" dirty="0">
              <a:latin typeface="Calibri" panose="020F0502020204030204" pitchFamily="34" charset="0"/>
              <a:cs typeface="Calibri" panose="020F0502020204030204" pitchFamily="34" charset="0"/>
            </a:endParaRPr>
          </a:p>
        </p:txBody>
      </p:sp>
      <p:sp>
        <p:nvSpPr>
          <p:cNvPr id="12" name="Ορθογώνιο 11"/>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Ηλεκτρομαγνητικά κύματα</a:t>
            </a:r>
            <a:endParaRPr lang="en-US" sz="4200" u="sng" dirty="0">
              <a:solidFill>
                <a:schemeClr val="accent4">
                  <a:lumMod val="40000"/>
                  <a:lumOff val="60000"/>
                </a:schemeClr>
              </a:solidFill>
            </a:endParaRPr>
          </a:p>
        </p:txBody>
      </p:sp>
      <p:pic>
        <p:nvPicPr>
          <p:cNvPr id="7" name="Εικόνα 6">
            <a:extLst>
              <a:ext uri="{FF2B5EF4-FFF2-40B4-BE49-F238E27FC236}">
                <a16:creationId xmlns:a16="http://schemas.microsoft.com/office/drawing/2014/main" id="{B370E64C-4886-0EAF-CE78-7369A9ABA42D}"/>
              </a:ext>
            </a:extLst>
          </p:cNvPr>
          <p:cNvPicPr>
            <a:picLocks noChangeAspect="1"/>
          </p:cNvPicPr>
          <p:nvPr/>
        </p:nvPicPr>
        <p:blipFill>
          <a:blip r:embed="rId2"/>
          <a:stretch>
            <a:fillRect/>
          </a:stretch>
        </p:blipFill>
        <p:spPr>
          <a:xfrm>
            <a:off x="1739193" y="1760981"/>
            <a:ext cx="8713613" cy="4698123"/>
          </a:xfrm>
          <a:prstGeom prst="rect">
            <a:avLst/>
          </a:prstGeom>
          <a:effectLst>
            <a:softEdge rad="63500"/>
          </a:effectLst>
        </p:spPr>
      </p:pic>
    </p:spTree>
    <p:extLst>
      <p:ext uri="{BB962C8B-B14F-4D97-AF65-F5344CB8AC3E}">
        <p14:creationId xmlns:p14="http://schemas.microsoft.com/office/powerpoint/2010/main" val="399536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625051D5-D26E-DE1C-9315-3CDA5747F0FE}"/>
              </a:ext>
            </a:extLst>
          </p:cNvPr>
          <p:cNvSpPr/>
          <p:nvPr/>
        </p:nvSpPr>
        <p:spPr>
          <a:xfrm>
            <a:off x="1143990" y="24454"/>
            <a:ext cx="9904020"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Τρόποι μετάδοσης στην οπτική ίνα - 1 </a:t>
            </a:r>
            <a:endParaRPr lang="en-US" sz="4200" u="sng" dirty="0">
              <a:solidFill>
                <a:schemeClr val="accent4">
                  <a:lumMod val="40000"/>
                  <a:lumOff val="60000"/>
                </a:schemeClr>
              </a:solidFill>
            </a:endParaRPr>
          </a:p>
        </p:txBody>
      </p:sp>
      <p:graphicFrame>
        <p:nvGraphicFramePr>
          <p:cNvPr id="17" name="Αντικείμενο 16">
            <a:extLst>
              <a:ext uri="{FF2B5EF4-FFF2-40B4-BE49-F238E27FC236}">
                <a16:creationId xmlns:a16="http://schemas.microsoft.com/office/drawing/2014/main" id="{2F8EFB1B-2FF3-6105-8EC6-BE3D5A504BA0}"/>
              </a:ext>
            </a:extLst>
          </p:cNvPr>
          <p:cNvGraphicFramePr>
            <a:graphicFrameLocks noChangeAspect="1"/>
          </p:cNvGraphicFramePr>
          <p:nvPr>
            <p:extLst>
              <p:ext uri="{D42A27DB-BD31-4B8C-83A1-F6EECF244321}">
                <p14:modId xmlns:p14="http://schemas.microsoft.com/office/powerpoint/2010/main" val="2599423729"/>
              </p:ext>
            </p:extLst>
          </p:nvPr>
        </p:nvGraphicFramePr>
        <p:xfrm>
          <a:off x="1253499" y="2182813"/>
          <a:ext cx="3816350" cy="1246187"/>
        </p:xfrm>
        <a:graphic>
          <a:graphicData uri="http://schemas.openxmlformats.org/presentationml/2006/ole">
            <mc:AlternateContent xmlns:mc="http://schemas.openxmlformats.org/markup-compatibility/2006">
              <mc:Choice xmlns:v="urn:schemas-microsoft-com:vml" Requires="v">
                <p:oleObj name="Equation" r:id="rId2" imgW="1282680" imgH="419040" progId="Equation.DSMT4">
                  <p:embed/>
                </p:oleObj>
              </mc:Choice>
              <mc:Fallback>
                <p:oleObj name="Equation" r:id="rId2" imgW="1282680" imgH="419040" progId="Equation.DSMT4">
                  <p:embed/>
                  <p:pic>
                    <p:nvPicPr>
                      <p:cNvPr id="17" name="Αντικείμενο 16">
                        <a:extLst>
                          <a:ext uri="{FF2B5EF4-FFF2-40B4-BE49-F238E27FC236}">
                            <a16:creationId xmlns:a16="http://schemas.microsoft.com/office/drawing/2014/main" id="{2F8EFB1B-2FF3-6105-8EC6-BE3D5A504BA0}"/>
                          </a:ext>
                        </a:extLst>
                      </p:cNvPr>
                      <p:cNvPicPr/>
                      <p:nvPr/>
                    </p:nvPicPr>
                    <p:blipFill>
                      <a:blip r:embed="rId3"/>
                      <a:stretch>
                        <a:fillRect/>
                      </a:stretch>
                    </p:blipFill>
                    <p:spPr>
                      <a:xfrm>
                        <a:off x="1253499" y="2182813"/>
                        <a:ext cx="3816350" cy="1246187"/>
                      </a:xfrm>
                      <a:prstGeom prst="rect">
                        <a:avLst/>
                      </a:prstGeom>
                      <a:solidFill>
                        <a:schemeClr val="tx1"/>
                      </a:solidFill>
                    </p:spPr>
                  </p:pic>
                </p:oleObj>
              </mc:Fallback>
            </mc:AlternateContent>
          </a:graphicData>
        </a:graphic>
      </p:graphicFrame>
      <p:sp>
        <p:nvSpPr>
          <p:cNvPr id="3" name="TextBox 2">
            <a:extLst>
              <a:ext uri="{FF2B5EF4-FFF2-40B4-BE49-F238E27FC236}">
                <a16:creationId xmlns:a16="http://schemas.microsoft.com/office/drawing/2014/main" id="{30D845E7-1012-E81B-3AEF-CCC3541EAE25}"/>
              </a:ext>
            </a:extLst>
          </p:cNvPr>
          <p:cNvSpPr txBox="1"/>
          <p:nvPr/>
        </p:nvSpPr>
        <p:spPr>
          <a:xfrm>
            <a:off x="1023094" y="1521784"/>
            <a:ext cx="9589098" cy="430887"/>
          </a:xfrm>
          <a:prstGeom prst="rect">
            <a:avLst/>
          </a:prstGeom>
          <a:noFill/>
        </p:spPr>
        <p:txBody>
          <a:bodyPr wrap="square">
            <a:spAutoFit/>
          </a:bodyPr>
          <a:lstStyle/>
          <a:p>
            <a:r>
              <a:rPr lang="el-GR" sz="2200" dirty="0">
                <a:latin typeface="Calibri" panose="020F0502020204030204" pitchFamily="34" charset="0"/>
                <a:cs typeface="Calibri" panose="020F0502020204030204" pitchFamily="34" charset="0"/>
              </a:rPr>
              <a:t>Κυματική εξίσωση</a:t>
            </a:r>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που προκύπτει από τις εξισώσεις </a:t>
            </a:r>
            <a:r>
              <a:rPr lang="en-US" sz="2200" dirty="0">
                <a:latin typeface="Calibri" panose="020F0502020204030204" pitchFamily="34" charset="0"/>
                <a:cs typeface="Calibri" panose="020F0502020204030204" pitchFamily="34" charset="0"/>
              </a:rPr>
              <a:t>Maxwell.</a:t>
            </a:r>
            <a:endParaRPr lang="el-GR" sz="2200" dirty="0"/>
          </a:p>
        </p:txBody>
      </p:sp>
      <p:graphicFrame>
        <p:nvGraphicFramePr>
          <p:cNvPr id="4" name="Αντικείμενο 3">
            <a:extLst>
              <a:ext uri="{FF2B5EF4-FFF2-40B4-BE49-F238E27FC236}">
                <a16:creationId xmlns:a16="http://schemas.microsoft.com/office/drawing/2014/main" id="{4282E47C-3894-03FF-5BC6-309E646CF4A8}"/>
              </a:ext>
            </a:extLst>
          </p:cNvPr>
          <p:cNvGraphicFramePr>
            <a:graphicFrameLocks noChangeAspect="1"/>
          </p:cNvGraphicFramePr>
          <p:nvPr>
            <p:extLst>
              <p:ext uri="{D42A27DB-BD31-4B8C-83A1-F6EECF244321}">
                <p14:modId xmlns:p14="http://schemas.microsoft.com/office/powerpoint/2010/main" val="2259079087"/>
              </p:ext>
            </p:extLst>
          </p:nvPr>
        </p:nvGraphicFramePr>
        <p:xfrm>
          <a:off x="1253499" y="3952750"/>
          <a:ext cx="3627437" cy="717550"/>
        </p:xfrm>
        <a:graphic>
          <a:graphicData uri="http://schemas.openxmlformats.org/presentationml/2006/ole">
            <mc:AlternateContent xmlns:mc="http://schemas.openxmlformats.org/markup-compatibility/2006">
              <mc:Choice xmlns:v="urn:schemas-microsoft-com:vml" Requires="v">
                <p:oleObj name="Equation" r:id="rId4" imgW="3627271" imgH="717866" progId="Equation.DSMT4">
                  <p:embed/>
                </p:oleObj>
              </mc:Choice>
              <mc:Fallback>
                <p:oleObj name="Equation" r:id="rId4" imgW="3627271" imgH="717866" progId="Equation.DSMT4">
                  <p:embed/>
                  <p:pic>
                    <p:nvPicPr>
                      <p:cNvPr id="0" name=""/>
                      <p:cNvPicPr/>
                      <p:nvPr/>
                    </p:nvPicPr>
                    <p:blipFill>
                      <a:blip r:embed="rId5"/>
                      <a:stretch>
                        <a:fillRect/>
                      </a:stretch>
                    </p:blipFill>
                    <p:spPr>
                      <a:xfrm>
                        <a:off x="1253499" y="3952750"/>
                        <a:ext cx="3627437" cy="717550"/>
                      </a:xfrm>
                      <a:prstGeom prst="rect">
                        <a:avLst/>
                      </a:prstGeom>
                    </p:spPr>
                  </p:pic>
                </p:oleObj>
              </mc:Fallback>
            </mc:AlternateContent>
          </a:graphicData>
        </a:graphic>
      </p:graphicFrame>
      <p:grpSp>
        <p:nvGrpSpPr>
          <p:cNvPr id="6" name="Ομάδα 5">
            <a:extLst>
              <a:ext uri="{FF2B5EF4-FFF2-40B4-BE49-F238E27FC236}">
                <a16:creationId xmlns:a16="http://schemas.microsoft.com/office/drawing/2014/main" id="{CBE7914B-D92A-1B53-B8E8-1E2E85F82C12}"/>
              </a:ext>
            </a:extLst>
          </p:cNvPr>
          <p:cNvGrpSpPr/>
          <p:nvPr/>
        </p:nvGrpSpPr>
        <p:grpSpPr>
          <a:xfrm>
            <a:off x="1143990" y="5172071"/>
            <a:ext cx="4685431" cy="852977"/>
            <a:chOff x="1082507" y="3899870"/>
            <a:chExt cx="4283617" cy="852977"/>
          </a:xfrm>
        </p:grpSpPr>
        <p:sp>
          <p:nvSpPr>
            <p:cNvPr id="7" name="TextBox 6">
              <a:extLst>
                <a:ext uri="{FF2B5EF4-FFF2-40B4-BE49-F238E27FC236}">
                  <a16:creationId xmlns:a16="http://schemas.microsoft.com/office/drawing/2014/main" id="{11B5EBEA-24C8-1CC3-FF34-0430A283BD2A}"/>
                </a:ext>
              </a:extLst>
            </p:cNvPr>
            <p:cNvSpPr txBox="1"/>
            <p:nvPr/>
          </p:nvSpPr>
          <p:spPr>
            <a:xfrm>
              <a:off x="1343305" y="3921850"/>
              <a:ext cx="4022819" cy="830997"/>
            </a:xfrm>
            <a:prstGeom prst="rect">
              <a:avLst/>
            </a:prstGeom>
            <a:noFill/>
          </p:spPr>
          <p:txBody>
            <a:bodyPr wrap="square">
              <a:spAutoFit/>
            </a:bodyPr>
            <a:lstStyle/>
            <a:p>
              <a:r>
                <a:rPr lang="el-GR" sz="2400" dirty="0">
                  <a:latin typeface="Calibri" panose="020F0502020204030204" pitchFamily="34" charset="0"/>
                  <a:cs typeface="Calibri" panose="020F0502020204030204" pitchFamily="34" charset="0"/>
                </a:rPr>
                <a:t>ο</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μετασχηματισμός </a:t>
              </a:r>
              <a:r>
                <a:rPr lang="en-US" sz="2400" dirty="0">
                  <a:latin typeface="Calibri" panose="020F0502020204030204" pitchFamily="34" charset="0"/>
                  <a:cs typeface="Calibri" panose="020F0502020204030204" pitchFamily="34" charset="0"/>
                </a:rPr>
                <a:t>Fourier </a:t>
              </a:r>
              <a:r>
                <a:rPr lang="el-GR" sz="2400" dirty="0">
                  <a:latin typeface="Calibri" panose="020F0502020204030204" pitchFamily="34" charset="0"/>
                  <a:cs typeface="Calibri" panose="020F0502020204030204" pitchFamily="34" charset="0"/>
                </a:rPr>
                <a:t>της έντασης Ε του ηλεκτρικού πεδίου</a:t>
              </a:r>
            </a:p>
          </p:txBody>
        </p:sp>
        <p:graphicFrame>
          <p:nvGraphicFramePr>
            <p:cNvPr id="8" name="Αντικείμενο 7">
              <a:extLst>
                <a:ext uri="{FF2B5EF4-FFF2-40B4-BE49-F238E27FC236}">
                  <a16:creationId xmlns:a16="http://schemas.microsoft.com/office/drawing/2014/main" id="{B5316C3E-DA1D-5C58-A65F-273A9D5ACE59}"/>
                </a:ext>
              </a:extLst>
            </p:cNvPr>
            <p:cNvGraphicFramePr>
              <a:graphicFrameLocks noChangeAspect="1"/>
            </p:cNvGraphicFramePr>
            <p:nvPr>
              <p:extLst>
                <p:ext uri="{D42A27DB-BD31-4B8C-83A1-F6EECF244321}">
                  <p14:modId xmlns:p14="http://schemas.microsoft.com/office/powerpoint/2010/main" val="2326658258"/>
                </p:ext>
              </p:extLst>
            </p:nvPr>
          </p:nvGraphicFramePr>
          <p:xfrm>
            <a:off x="1082507" y="3899870"/>
            <a:ext cx="323982" cy="404978"/>
          </p:xfrm>
          <a:graphic>
            <a:graphicData uri="http://schemas.openxmlformats.org/presentationml/2006/ole">
              <mc:AlternateContent xmlns:mc="http://schemas.openxmlformats.org/markup-compatibility/2006">
                <mc:Choice xmlns:v="urn:schemas-microsoft-com:vml" Requires="v">
                  <p:oleObj name="Equation" r:id="rId6" imgW="152280" imgH="190440" progId="Equation.DSMT4">
                    <p:embed/>
                  </p:oleObj>
                </mc:Choice>
                <mc:Fallback>
                  <p:oleObj name="Equation" r:id="rId6" imgW="152280" imgH="190440" progId="Equation.DSMT4">
                    <p:embed/>
                    <p:pic>
                      <p:nvPicPr>
                        <p:cNvPr id="10" name="Αντικείμενο 9">
                          <a:extLst>
                            <a:ext uri="{FF2B5EF4-FFF2-40B4-BE49-F238E27FC236}">
                              <a16:creationId xmlns:a16="http://schemas.microsoft.com/office/drawing/2014/main" id="{919FABC4-B846-AF9C-3778-23BA2558C3BF}"/>
                            </a:ext>
                          </a:extLst>
                        </p:cNvPr>
                        <p:cNvPicPr/>
                        <p:nvPr/>
                      </p:nvPicPr>
                      <p:blipFill>
                        <a:blip r:embed="rId7"/>
                        <a:stretch>
                          <a:fillRect/>
                        </a:stretch>
                      </p:blipFill>
                      <p:spPr>
                        <a:xfrm>
                          <a:off x="1082507" y="3899870"/>
                          <a:ext cx="323982" cy="404978"/>
                        </a:xfrm>
                        <a:prstGeom prst="rect">
                          <a:avLst/>
                        </a:prstGeom>
                        <a:noFill/>
                      </p:spPr>
                    </p:pic>
                  </p:oleObj>
                </mc:Fallback>
              </mc:AlternateContent>
            </a:graphicData>
          </a:graphic>
        </p:graphicFrame>
      </p:grpSp>
      <p:pic>
        <p:nvPicPr>
          <p:cNvPr id="9" name="Εικόνα 8">
            <a:extLst>
              <a:ext uri="{FF2B5EF4-FFF2-40B4-BE49-F238E27FC236}">
                <a16:creationId xmlns:a16="http://schemas.microsoft.com/office/drawing/2014/main" id="{A1C9597C-6EBD-531D-BCC9-DA5EABA3B323}"/>
              </a:ext>
            </a:extLst>
          </p:cNvPr>
          <p:cNvPicPr>
            <a:picLocks noChangeAspect="1"/>
          </p:cNvPicPr>
          <p:nvPr/>
        </p:nvPicPr>
        <p:blipFill>
          <a:blip r:embed="rId8"/>
          <a:stretch>
            <a:fillRect/>
          </a:stretch>
        </p:blipFill>
        <p:spPr>
          <a:xfrm>
            <a:off x="6326201" y="2281661"/>
            <a:ext cx="3627437" cy="1048490"/>
          </a:xfrm>
          <a:prstGeom prst="rect">
            <a:avLst/>
          </a:prstGeom>
        </p:spPr>
      </p:pic>
      <p:graphicFrame>
        <p:nvGraphicFramePr>
          <p:cNvPr id="10" name="Αντικείμενο 9">
            <a:extLst>
              <a:ext uri="{FF2B5EF4-FFF2-40B4-BE49-F238E27FC236}">
                <a16:creationId xmlns:a16="http://schemas.microsoft.com/office/drawing/2014/main" id="{7C7BBAA9-6FDF-25DF-AC36-F036B2A1C703}"/>
              </a:ext>
            </a:extLst>
          </p:cNvPr>
          <p:cNvGraphicFramePr>
            <a:graphicFrameLocks noChangeAspect="1"/>
          </p:cNvGraphicFramePr>
          <p:nvPr>
            <p:extLst>
              <p:ext uri="{D42A27DB-BD31-4B8C-83A1-F6EECF244321}">
                <p14:modId xmlns:p14="http://schemas.microsoft.com/office/powerpoint/2010/main" val="2537672775"/>
              </p:ext>
            </p:extLst>
          </p:nvPr>
        </p:nvGraphicFramePr>
        <p:xfrm>
          <a:off x="6326201" y="3952750"/>
          <a:ext cx="3264429" cy="816107"/>
        </p:xfrm>
        <a:graphic>
          <a:graphicData uri="http://schemas.openxmlformats.org/presentationml/2006/ole">
            <mc:AlternateContent xmlns:mc="http://schemas.openxmlformats.org/markup-compatibility/2006">
              <mc:Choice xmlns:v="urn:schemas-microsoft-com:vml" Requires="v">
                <p:oleObj name="Equation" r:id="rId9" imgW="1320480" imgH="330120" progId="Equation.DSMT4">
                  <p:embed/>
                </p:oleObj>
              </mc:Choice>
              <mc:Fallback>
                <p:oleObj name="Equation" r:id="rId9" imgW="1320480" imgH="330120" progId="Equation.DSMT4">
                  <p:embed/>
                  <p:pic>
                    <p:nvPicPr>
                      <p:cNvPr id="0" name=""/>
                      <p:cNvPicPr/>
                      <p:nvPr/>
                    </p:nvPicPr>
                    <p:blipFill>
                      <a:blip r:embed="rId10"/>
                      <a:stretch>
                        <a:fillRect/>
                      </a:stretch>
                    </p:blipFill>
                    <p:spPr>
                      <a:xfrm>
                        <a:off x="6326201" y="3952750"/>
                        <a:ext cx="3264429" cy="816107"/>
                      </a:xfrm>
                      <a:prstGeom prst="rect">
                        <a:avLst/>
                      </a:prstGeom>
                      <a:solidFill>
                        <a:schemeClr val="tx1"/>
                      </a:solidFill>
                    </p:spPr>
                  </p:pic>
                </p:oleObj>
              </mc:Fallback>
            </mc:AlternateContent>
          </a:graphicData>
        </a:graphic>
      </p:graphicFrame>
      <p:grpSp>
        <p:nvGrpSpPr>
          <p:cNvPr id="11" name="Ομάδα 10">
            <a:extLst>
              <a:ext uri="{FF2B5EF4-FFF2-40B4-BE49-F238E27FC236}">
                <a16:creationId xmlns:a16="http://schemas.microsoft.com/office/drawing/2014/main" id="{30E25231-D8AD-521F-7BA0-2155F2D7BDFA}"/>
              </a:ext>
            </a:extLst>
          </p:cNvPr>
          <p:cNvGrpSpPr/>
          <p:nvPr/>
        </p:nvGrpSpPr>
        <p:grpSpPr>
          <a:xfrm>
            <a:off x="6114683" y="5059163"/>
            <a:ext cx="4963348" cy="1035772"/>
            <a:chOff x="514329" y="4689407"/>
            <a:chExt cx="4963348" cy="1035772"/>
          </a:xfrm>
        </p:grpSpPr>
        <p:sp>
          <p:nvSpPr>
            <p:cNvPr id="12" name="TextBox 11">
              <a:extLst>
                <a:ext uri="{FF2B5EF4-FFF2-40B4-BE49-F238E27FC236}">
                  <a16:creationId xmlns:a16="http://schemas.microsoft.com/office/drawing/2014/main" id="{4FD7A510-DE83-128F-A2DE-604635864EB0}"/>
                </a:ext>
              </a:extLst>
            </p:cNvPr>
            <p:cNvSpPr txBox="1"/>
            <p:nvPr/>
          </p:nvSpPr>
          <p:spPr>
            <a:xfrm>
              <a:off x="514329" y="4952711"/>
              <a:ext cx="3021075" cy="461665"/>
            </a:xfrm>
            <a:prstGeom prst="rect">
              <a:avLst/>
            </a:prstGeom>
            <a:noFill/>
          </p:spPr>
          <p:txBody>
            <a:bodyPr wrap="square">
              <a:spAutoFit/>
            </a:bodyPr>
            <a:lstStyle/>
            <a:p>
              <a:r>
                <a:rPr lang="en-US" sz="2400" i="1" dirty="0">
                  <a:latin typeface="Calibri" panose="020F0502020204030204" pitchFamily="34" charset="0"/>
                  <a:cs typeface="Calibri" panose="020F0502020204030204" pitchFamily="34" charset="0"/>
                </a:rPr>
                <a:t>k</a:t>
              </a:r>
              <a:r>
                <a:rPr lang="en-US" sz="2400" i="1" baseline="-25000" dirty="0">
                  <a:latin typeface="Calibri" panose="020F0502020204030204" pitchFamily="34" charset="0"/>
                  <a:cs typeface="Calibri" panose="020F0502020204030204" pitchFamily="34" charset="0"/>
                </a:rPr>
                <a:t>0</a:t>
              </a:r>
              <a:r>
                <a:rPr lang="en-US" sz="2400" dirty="0">
                  <a:latin typeface="Calibri" panose="020F0502020204030204" pitchFamily="34" charset="0"/>
                  <a:cs typeface="Calibri" panose="020F0502020204030204" pitchFamily="34" charset="0"/>
                </a:rPr>
                <a:t> o </a:t>
              </a:r>
              <a:r>
                <a:rPr lang="el-GR" sz="2400" dirty="0" err="1">
                  <a:latin typeface="Calibri" panose="020F0502020204030204" pitchFamily="34" charset="0"/>
                  <a:cs typeface="Calibri" panose="020F0502020204030204" pitchFamily="34" charset="0"/>
                </a:rPr>
                <a:t>κυματαριθμός</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a:t>
              </a:r>
            </a:p>
          </p:txBody>
        </p:sp>
        <p:graphicFrame>
          <p:nvGraphicFramePr>
            <p:cNvPr id="13" name="Αντικείμενο 12">
              <a:extLst>
                <a:ext uri="{FF2B5EF4-FFF2-40B4-BE49-F238E27FC236}">
                  <a16:creationId xmlns:a16="http://schemas.microsoft.com/office/drawing/2014/main" id="{91588B2B-42EC-57C5-8A98-AFE8EEE5FD3B}"/>
                </a:ext>
              </a:extLst>
            </p:cNvPr>
            <p:cNvGraphicFramePr>
              <a:graphicFrameLocks noChangeAspect="1"/>
            </p:cNvGraphicFramePr>
            <p:nvPr/>
          </p:nvGraphicFramePr>
          <p:xfrm>
            <a:off x="3487904" y="4689407"/>
            <a:ext cx="1989773" cy="1035772"/>
          </p:xfrm>
          <a:graphic>
            <a:graphicData uri="http://schemas.openxmlformats.org/presentationml/2006/ole">
              <mc:AlternateContent xmlns:mc="http://schemas.openxmlformats.org/markup-compatibility/2006">
                <mc:Choice xmlns:v="urn:schemas-microsoft-com:vml" Requires="v">
                  <p:oleObj name="Equation" r:id="rId11" imgW="927000" imgH="482400" progId="Equation.DSMT4">
                    <p:embed/>
                  </p:oleObj>
                </mc:Choice>
                <mc:Fallback>
                  <p:oleObj name="Equation" r:id="rId11" imgW="927000" imgH="482400" progId="Equation.DSMT4">
                    <p:embed/>
                    <p:pic>
                      <p:nvPicPr>
                        <p:cNvPr id="13" name="Αντικείμενο 12">
                          <a:extLst>
                            <a:ext uri="{FF2B5EF4-FFF2-40B4-BE49-F238E27FC236}">
                              <a16:creationId xmlns:a16="http://schemas.microsoft.com/office/drawing/2014/main" id="{A871AF9D-BA8A-5368-D6E5-B8742691FD2C}"/>
                            </a:ext>
                          </a:extLst>
                        </p:cNvPr>
                        <p:cNvPicPr/>
                        <p:nvPr/>
                      </p:nvPicPr>
                      <p:blipFill>
                        <a:blip r:embed="rId12"/>
                        <a:stretch>
                          <a:fillRect/>
                        </a:stretch>
                      </p:blipFill>
                      <p:spPr>
                        <a:xfrm>
                          <a:off x="3487904" y="4689407"/>
                          <a:ext cx="1989773" cy="1035772"/>
                        </a:xfrm>
                        <a:prstGeom prst="rect">
                          <a:avLst/>
                        </a:prstGeom>
                      </p:spPr>
                    </p:pic>
                  </p:oleObj>
                </mc:Fallback>
              </mc:AlternateContent>
            </a:graphicData>
          </a:graphic>
        </p:graphicFrame>
      </p:grpSp>
    </p:spTree>
    <p:extLst>
      <p:ext uri="{BB962C8B-B14F-4D97-AF65-F5344CB8AC3E}">
        <p14:creationId xmlns:p14="http://schemas.microsoft.com/office/powerpoint/2010/main" val="3180931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625051D5-D26E-DE1C-9315-3CDA5747F0FE}"/>
              </a:ext>
            </a:extLst>
          </p:cNvPr>
          <p:cNvSpPr/>
          <p:nvPr/>
        </p:nvSpPr>
        <p:spPr>
          <a:xfrm>
            <a:off x="1143990" y="24454"/>
            <a:ext cx="9904020" cy="961674"/>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Τρόποι μετάδοσης στην οπτική ίνα - 2 </a:t>
            </a:r>
            <a:endParaRPr lang="en-US" sz="4200" u="sng" dirty="0">
              <a:solidFill>
                <a:schemeClr val="accent4">
                  <a:lumMod val="40000"/>
                  <a:lumOff val="60000"/>
                </a:schemeClr>
              </a:solidFill>
            </a:endParaRPr>
          </a:p>
        </p:txBody>
      </p:sp>
      <p:sp>
        <p:nvSpPr>
          <p:cNvPr id="6" name="Ορθογώνιο 5">
            <a:extLst>
              <a:ext uri="{FF2B5EF4-FFF2-40B4-BE49-F238E27FC236}">
                <a16:creationId xmlns:a16="http://schemas.microsoft.com/office/drawing/2014/main" id="{F2CC4188-52A8-3189-F3A3-4BDE943FE87D}"/>
              </a:ext>
            </a:extLst>
          </p:cNvPr>
          <p:cNvSpPr/>
          <p:nvPr/>
        </p:nvSpPr>
        <p:spPr>
          <a:xfrm>
            <a:off x="558800" y="1202757"/>
            <a:ext cx="10972800" cy="1697068"/>
          </a:xfrm>
          <a:prstGeom prst="rect">
            <a:avLst/>
          </a:prstGeom>
          <a:effectLst>
            <a:outerShdw blurRad="50800" dist="50800" dir="5400000" algn="ctr" rotWithShape="0">
              <a:schemeClr val="tx1">
                <a:lumMod val="50000"/>
              </a:schemeClr>
            </a:outerShdw>
          </a:effectLst>
        </p:spPr>
        <p:txBody>
          <a:bodyPr wrap="square">
            <a:spAutoFit/>
          </a:bodyPr>
          <a:lstStyle/>
          <a:p>
            <a:pPr marL="342900" indent="-342900">
              <a:lnSpc>
                <a:spcPct val="150000"/>
              </a:lnSpc>
              <a:buFont typeface="Arial" panose="020B0604020202020204" pitchFamily="34" charset="0"/>
              <a:buChar char="•"/>
            </a:pPr>
            <a:r>
              <a:rPr lang="el-GR" sz="2400" dirty="0">
                <a:latin typeface="Calibri" panose="020F0502020204030204" pitchFamily="34" charset="0"/>
                <a:cs typeface="Calibri" panose="020F0502020204030204" pitchFamily="34" charset="0"/>
              </a:rPr>
              <a:t>Τρόπος μετάδοσης ή οπτικός τρόπος μετάδοσης είναι μια συγκεκριμένη λύση της κυματικής εξίσωσης</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ικανοποιεί τις οριακές συνθήκες της οπτικής ίνας.</a:t>
            </a:r>
          </a:p>
          <a:p>
            <a:pPr>
              <a:lnSpc>
                <a:spcPct val="150000"/>
              </a:lnSpc>
            </a:pPr>
            <a:endParaRPr lang="el-GR"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20FC247-B29A-0304-7ABC-E1D1245554F4}"/>
              </a:ext>
            </a:extLst>
          </p:cNvPr>
          <p:cNvSpPr txBox="1"/>
          <p:nvPr/>
        </p:nvSpPr>
        <p:spPr>
          <a:xfrm>
            <a:off x="558800" y="3042563"/>
            <a:ext cx="5217617" cy="224676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spcBef>
                <a:spcPts val="600"/>
              </a:spcBef>
            </a:pPr>
            <a:r>
              <a:rPr lang="el-GR" sz="2400" dirty="0">
                <a:latin typeface="Calibri" panose="020F0502020204030204" pitchFamily="34" charset="0"/>
                <a:cs typeface="Calibri" panose="020F0502020204030204" pitchFamily="34" charset="0"/>
              </a:rPr>
              <a:t>Τρεις βασικοί τρόποι μετάδοσης:</a:t>
            </a:r>
          </a:p>
          <a:p>
            <a:pPr marL="457200" indent="-457200">
              <a:spcBef>
                <a:spcPts val="600"/>
              </a:spcBef>
              <a:buAutoNum type="arabicParenR"/>
            </a:pPr>
            <a:r>
              <a:rPr lang="el-GR" sz="2400" dirty="0" err="1">
                <a:latin typeface="Calibri" panose="020F0502020204030204" pitchFamily="34" charset="0"/>
                <a:cs typeface="Calibri" panose="020F0502020204030204" pitchFamily="34" charset="0"/>
              </a:rPr>
              <a:t>Κυματοδηγούμενοι</a:t>
            </a:r>
            <a:endParaRPr lang="el-GR" sz="2400" dirty="0">
              <a:latin typeface="Calibri" panose="020F0502020204030204" pitchFamily="34" charset="0"/>
              <a:cs typeface="Calibri" panose="020F0502020204030204" pitchFamily="34" charset="0"/>
            </a:endParaRPr>
          </a:p>
          <a:p>
            <a:pPr marL="457200" indent="-457200">
              <a:spcBef>
                <a:spcPts val="600"/>
              </a:spcBef>
              <a:buAutoNum type="arabicParenR"/>
            </a:pPr>
            <a:r>
              <a:rPr lang="el-GR" sz="2400" dirty="0">
                <a:latin typeface="Calibri" panose="020F0502020204030204" pitchFamily="34" charset="0"/>
                <a:cs typeface="Calibri" panose="020F0502020204030204" pitchFamily="34" charset="0"/>
              </a:rPr>
              <a:t>Διαρρέοντες</a:t>
            </a:r>
          </a:p>
          <a:p>
            <a:pPr marL="457200" indent="-457200">
              <a:spcBef>
                <a:spcPts val="600"/>
              </a:spcBef>
              <a:buAutoNum type="arabicParenR"/>
            </a:pPr>
            <a:r>
              <a:rPr lang="el-GR" sz="2400" dirty="0">
                <a:latin typeface="Calibri" panose="020F0502020204030204" pitchFamily="34" charset="0"/>
                <a:cs typeface="Calibri" panose="020F0502020204030204" pitchFamily="34" charset="0"/>
              </a:rPr>
              <a:t>Ακτινοβολίας</a:t>
            </a:r>
          </a:p>
          <a:p>
            <a:pPr>
              <a:spcBef>
                <a:spcPts val="600"/>
              </a:spcBef>
            </a:pPr>
            <a:endParaRPr lang="el-GR" sz="2400" dirty="0">
              <a:latin typeface="Calibri" panose="020F0502020204030204" pitchFamily="34" charset="0"/>
              <a:cs typeface="Calibri" panose="020F0502020204030204" pitchFamily="34" charset="0"/>
            </a:endParaRPr>
          </a:p>
        </p:txBody>
      </p:sp>
      <p:graphicFrame>
        <p:nvGraphicFramePr>
          <p:cNvPr id="2" name="Αντικείμενο 1">
            <a:extLst>
              <a:ext uri="{FF2B5EF4-FFF2-40B4-BE49-F238E27FC236}">
                <a16:creationId xmlns:a16="http://schemas.microsoft.com/office/drawing/2014/main" id="{D7B110CF-5DA4-57E1-96C2-A29F0A9E8A26}"/>
              </a:ext>
            </a:extLst>
          </p:cNvPr>
          <p:cNvGraphicFramePr>
            <a:graphicFrameLocks noChangeAspect="1"/>
          </p:cNvGraphicFramePr>
          <p:nvPr>
            <p:extLst>
              <p:ext uri="{D42A27DB-BD31-4B8C-83A1-F6EECF244321}">
                <p14:modId xmlns:p14="http://schemas.microsoft.com/office/powerpoint/2010/main" val="2189013740"/>
              </p:ext>
            </p:extLst>
          </p:nvPr>
        </p:nvGraphicFramePr>
        <p:xfrm>
          <a:off x="6151248" y="3573996"/>
          <a:ext cx="4618351" cy="1317475"/>
        </p:xfrm>
        <a:graphic>
          <a:graphicData uri="http://schemas.openxmlformats.org/presentationml/2006/ole">
            <mc:AlternateContent xmlns:mc="http://schemas.openxmlformats.org/markup-compatibility/2006">
              <mc:Choice xmlns:v="urn:schemas-microsoft-com:vml" Requires="v">
                <p:oleObj name="Equation" r:id="rId2" imgW="1879560" imgH="482400" progId="Equation.DSMT4">
                  <p:embed/>
                </p:oleObj>
              </mc:Choice>
              <mc:Fallback>
                <p:oleObj name="Equation" r:id="rId2" imgW="1879560" imgH="482400" progId="Equation.DSMT4">
                  <p:embed/>
                  <p:pic>
                    <p:nvPicPr>
                      <p:cNvPr id="6" name="Αντικείμενο 5">
                        <a:extLst>
                          <a:ext uri="{FF2B5EF4-FFF2-40B4-BE49-F238E27FC236}">
                            <a16:creationId xmlns:a16="http://schemas.microsoft.com/office/drawing/2014/main" id="{2C946B90-1D41-62B0-38D5-621B868A88B8}"/>
                          </a:ext>
                        </a:extLst>
                      </p:cNvPr>
                      <p:cNvPicPr/>
                      <p:nvPr/>
                    </p:nvPicPr>
                    <p:blipFill>
                      <a:blip r:embed="rId3"/>
                      <a:stretch>
                        <a:fillRect/>
                      </a:stretch>
                    </p:blipFill>
                    <p:spPr>
                      <a:xfrm>
                        <a:off x="6151248" y="3573996"/>
                        <a:ext cx="4618351" cy="1317475"/>
                      </a:xfrm>
                      <a:prstGeom prst="rect">
                        <a:avLst/>
                      </a:prstGeom>
                      <a:solidFill>
                        <a:schemeClr val="tx1">
                          <a:lumMod val="95000"/>
                        </a:schemeClr>
                      </a:solidFill>
                    </p:spPr>
                  </p:pic>
                </p:oleObj>
              </mc:Fallback>
            </mc:AlternateContent>
          </a:graphicData>
        </a:graphic>
      </p:graphicFrame>
      <p:sp>
        <p:nvSpPr>
          <p:cNvPr id="3" name="TextBox 2">
            <a:extLst>
              <a:ext uri="{FF2B5EF4-FFF2-40B4-BE49-F238E27FC236}">
                <a16:creationId xmlns:a16="http://schemas.microsoft.com/office/drawing/2014/main" id="{CD1604AE-DFC2-1D89-FEE4-FA641FC0C3BA}"/>
              </a:ext>
            </a:extLst>
          </p:cNvPr>
          <p:cNvSpPr txBox="1"/>
          <p:nvPr/>
        </p:nvSpPr>
        <p:spPr>
          <a:xfrm>
            <a:off x="6139373" y="3019717"/>
            <a:ext cx="5493827" cy="430887"/>
          </a:xfrm>
          <a:prstGeom prst="rect">
            <a:avLst/>
          </a:prstGeom>
          <a:noFill/>
        </p:spPr>
        <p:txBody>
          <a:bodyPr wrap="square">
            <a:spAutoFit/>
          </a:bodyPr>
          <a:lstStyle/>
          <a:p>
            <a:r>
              <a:rPr lang="el-GR" sz="2200" dirty="0">
                <a:latin typeface="Calibri" panose="020F0502020204030204" pitchFamily="34" charset="0"/>
                <a:cs typeface="Calibri" panose="020F0502020204030204" pitchFamily="34" charset="0"/>
              </a:rPr>
              <a:t>Λύση της κυματικής εξίσωσης:</a:t>
            </a:r>
            <a:endParaRPr lang="el-GR" sz="2200" dirty="0"/>
          </a:p>
        </p:txBody>
      </p:sp>
    </p:spTree>
    <p:extLst>
      <p:ext uri="{BB962C8B-B14F-4D97-AF65-F5344CB8AC3E}">
        <p14:creationId xmlns:p14="http://schemas.microsoft.com/office/powerpoint/2010/main" val="358608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16D22C80-A946-5D2F-1400-52CAE8CD8303}"/>
              </a:ext>
            </a:extLst>
          </p:cNvPr>
          <p:cNvSpPr/>
          <p:nvPr/>
        </p:nvSpPr>
        <p:spPr>
          <a:xfrm>
            <a:off x="1092529" y="0"/>
            <a:ext cx="10034650"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Τρόποι μετάδοσης στην οπτική ίνα - 2 </a:t>
            </a:r>
            <a:endParaRPr lang="en-US" sz="4200" u="sng" dirty="0">
              <a:solidFill>
                <a:schemeClr val="accent4">
                  <a:lumMod val="40000"/>
                  <a:lumOff val="60000"/>
                </a:schemeClr>
              </a:solidFill>
            </a:endParaRPr>
          </a:p>
        </p:txBody>
      </p:sp>
      <p:sp>
        <p:nvSpPr>
          <p:cNvPr id="7" name="TextBox 6">
            <a:extLst>
              <a:ext uri="{FF2B5EF4-FFF2-40B4-BE49-F238E27FC236}">
                <a16:creationId xmlns:a16="http://schemas.microsoft.com/office/drawing/2014/main" id="{93C3224A-F133-CE74-CF4A-C45C1AA25537}"/>
              </a:ext>
            </a:extLst>
          </p:cNvPr>
          <p:cNvSpPr txBox="1"/>
          <p:nvPr/>
        </p:nvSpPr>
        <p:spPr>
          <a:xfrm>
            <a:off x="641270" y="1365810"/>
            <a:ext cx="5454730"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t>
            </a:r>
            <a:r>
              <a:rPr lang="en-US" sz="2200" baseline="-25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και </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
            </a:r>
            <a:r>
              <a:rPr lang="en-US" sz="2200" baseline="-25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ειδικές συναρτήσεις </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Bessel </a:t>
            </a:r>
            <a:r>
              <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και </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q </a:t>
            </a:r>
            <a:r>
              <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παράμετροι που εξαρτώνται από τα χαρακτηριστικά του φωτός και της οπτικής ίνας. β είναι η σταθερά διάδοσης</a:t>
            </a: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που υπό προϋποθέσεις μπορεί να ληφθεί ίση με τον </a:t>
            </a:r>
            <a:r>
              <a:rPr lang="el-GR" sz="2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κυματαριθμό</a:t>
            </a:r>
            <a:endParaRPr lang="el-GR"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aphicFrame>
        <p:nvGraphicFramePr>
          <p:cNvPr id="9" name="Αντικείμενο 8">
            <a:extLst>
              <a:ext uri="{FF2B5EF4-FFF2-40B4-BE49-F238E27FC236}">
                <a16:creationId xmlns:a16="http://schemas.microsoft.com/office/drawing/2014/main" id="{876F5C3C-CDB5-3C00-8419-DCA211EA140A}"/>
              </a:ext>
            </a:extLst>
          </p:cNvPr>
          <p:cNvGraphicFramePr>
            <a:graphicFrameLocks noChangeAspect="1"/>
          </p:cNvGraphicFramePr>
          <p:nvPr>
            <p:extLst>
              <p:ext uri="{D42A27DB-BD31-4B8C-83A1-F6EECF244321}">
                <p14:modId xmlns:p14="http://schemas.microsoft.com/office/powerpoint/2010/main" val="3594508942"/>
              </p:ext>
            </p:extLst>
          </p:nvPr>
        </p:nvGraphicFramePr>
        <p:xfrm>
          <a:off x="834189" y="3932853"/>
          <a:ext cx="10264776" cy="2403475"/>
        </p:xfrm>
        <a:graphic>
          <a:graphicData uri="http://schemas.openxmlformats.org/presentationml/2006/ole">
            <mc:AlternateContent xmlns:mc="http://schemas.openxmlformats.org/markup-compatibility/2006">
              <mc:Choice xmlns:v="urn:schemas-microsoft-com:vml" Requires="v">
                <p:oleObj name="Equation" r:id="rId2" imgW="4444920" imgH="1041120" progId="Equation.DSMT4">
                  <p:embed/>
                </p:oleObj>
              </mc:Choice>
              <mc:Fallback>
                <p:oleObj name="Equation" r:id="rId2" imgW="4444920" imgH="1041120" progId="Equation.DSMT4">
                  <p:embed/>
                  <p:pic>
                    <p:nvPicPr>
                      <p:cNvPr id="8" name="Αντικείμενο 7">
                        <a:extLst>
                          <a:ext uri="{FF2B5EF4-FFF2-40B4-BE49-F238E27FC236}">
                            <a16:creationId xmlns:a16="http://schemas.microsoft.com/office/drawing/2014/main" id="{16194EA7-16F7-D039-C08B-49E70E36487E}"/>
                          </a:ext>
                        </a:extLst>
                      </p:cNvPr>
                      <p:cNvPicPr/>
                      <p:nvPr/>
                    </p:nvPicPr>
                    <p:blipFill>
                      <a:blip r:embed="rId3"/>
                      <a:stretch>
                        <a:fillRect/>
                      </a:stretch>
                    </p:blipFill>
                    <p:spPr>
                      <a:xfrm>
                        <a:off x="834189" y="3932853"/>
                        <a:ext cx="10264776" cy="2403475"/>
                      </a:xfrm>
                      <a:prstGeom prst="rect">
                        <a:avLst/>
                      </a:prstGeom>
                    </p:spPr>
                  </p:pic>
                </p:oleObj>
              </mc:Fallback>
            </mc:AlternateContent>
          </a:graphicData>
        </a:graphic>
      </p:graphicFrame>
      <p:pic>
        <p:nvPicPr>
          <p:cNvPr id="13" name="Εικόνα 12">
            <a:extLst>
              <a:ext uri="{FF2B5EF4-FFF2-40B4-BE49-F238E27FC236}">
                <a16:creationId xmlns:a16="http://schemas.microsoft.com/office/drawing/2014/main" id="{B43871B7-44D7-143F-69B5-2EF6416111B1}"/>
              </a:ext>
            </a:extLst>
          </p:cNvPr>
          <p:cNvPicPr>
            <a:picLocks noChangeAspect="1"/>
          </p:cNvPicPr>
          <p:nvPr/>
        </p:nvPicPr>
        <p:blipFill>
          <a:blip r:embed="rId4"/>
          <a:stretch>
            <a:fillRect/>
          </a:stretch>
        </p:blipFill>
        <p:spPr>
          <a:xfrm>
            <a:off x="6335041" y="1886922"/>
            <a:ext cx="4352925" cy="1038225"/>
          </a:xfrm>
          <a:prstGeom prst="rect">
            <a:avLst/>
          </a:prstGeom>
        </p:spPr>
      </p:pic>
    </p:spTree>
    <p:extLst>
      <p:ext uri="{BB962C8B-B14F-4D97-AF65-F5344CB8AC3E}">
        <p14:creationId xmlns:p14="http://schemas.microsoft.com/office/powerpoint/2010/main" val="156304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2E3C1299-1421-1356-ABE1-15AD536213B5}"/>
              </a:ext>
            </a:extLst>
          </p:cNvPr>
          <p:cNvSpPr/>
          <p:nvPr/>
        </p:nvSpPr>
        <p:spPr>
          <a:xfrm>
            <a:off x="1092529" y="0"/>
            <a:ext cx="10034650"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Τρόποι μετάδοσης στην οπτική ίνα - </a:t>
            </a:r>
            <a:r>
              <a:rPr lang="en-US" sz="4200" u="sng" dirty="0">
                <a:solidFill>
                  <a:schemeClr val="accent4">
                    <a:lumMod val="40000"/>
                    <a:lumOff val="60000"/>
                  </a:schemeClr>
                </a:solidFill>
              </a:rPr>
              <a:t>3</a:t>
            </a:r>
            <a:r>
              <a:rPr lang="el-GR" sz="4200" u="sng" dirty="0">
                <a:solidFill>
                  <a:schemeClr val="accent4">
                    <a:lumMod val="40000"/>
                    <a:lumOff val="60000"/>
                  </a:schemeClr>
                </a:solidFill>
              </a:rPr>
              <a:t> </a:t>
            </a:r>
            <a:endParaRPr lang="en-US" sz="4200" u="sng" dirty="0">
              <a:solidFill>
                <a:schemeClr val="accent4">
                  <a:lumMod val="40000"/>
                  <a:lumOff val="60000"/>
                </a:schemeClr>
              </a:solidFill>
            </a:endParaRPr>
          </a:p>
        </p:txBody>
      </p:sp>
      <p:graphicFrame>
        <p:nvGraphicFramePr>
          <p:cNvPr id="5" name="Αντικείμενο 4">
            <a:extLst>
              <a:ext uri="{FF2B5EF4-FFF2-40B4-BE49-F238E27FC236}">
                <a16:creationId xmlns:a16="http://schemas.microsoft.com/office/drawing/2014/main" id="{F08F5CAB-B164-B5E1-E2B1-094F7EF1AF55}"/>
              </a:ext>
            </a:extLst>
          </p:cNvPr>
          <p:cNvGraphicFramePr>
            <a:graphicFrameLocks noChangeAspect="1"/>
          </p:cNvGraphicFramePr>
          <p:nvPr>
            <p:extLst>
              <p:ext uri="{D42A27DB-BD31-4B8C-83A1-F6EECF244321}">
                <p14:modId xmlns:p14="http://schemas.microsoft.com/office/powerpoint/2010/main" val="1923424080"/>
              </p:ext>
            </p:extLst>
          </p:nvPr>
        </p:nvGraphicFramePr>
        <p:xfrm>
          <a:off x="3777176" y="1326012"/>
          <a:ext cx="4637645" cy="1192537"/>
        </p:xfrm>
        <a:graphic>
          <a:graphicData uri="http://schemas.openxmlformats.org/presentationml/2006/ole">
            <mc:AlternateContent xmlns:mc="http://schemas.openxmlformats.org/markup-compatibility/2006">
              <mc:Choice xmlns:v="urn:schemas-microsoft-com:vml" Requires="v">
                <p:oleObj name="Equation" r:id="rId2" imgW="1777680" imgH="457200" progId="Equation.DSMT4">
                  <p:embed/>
                </p:oleObj>
              </mc:Choice>
              <mc:Fallback>
                <p:oleObj name="Equation" r:id="rId2" imgW="1777680" imgH="457200" progId="Equation.DSMT4">
                  <p:embed/>
                  <p:pic>
                    <p:nvPicPr>
                      <p:cNvPr id="5" name="Αντικείμενο 4">
                        <a:extLst>
                          <a:ext uri="{FF2B5EF4-FFF2-40B4-BE49-F238E27FC236}">
                            <a16:creationId xmlns:a16="http://schemas.microsoft.com/office/drawing/2014/main" id="{963B4E98-F5B3-48D4-CD44-0BA8B00E0A2A}"/>
                          </a:ext>
                        </a:extLst>
                      </p:cNvPr>
                      <p:cNvPicPr/>
                      <p:nvPr/>
                    </p:nvPicPr>
                    <p:blipFill>
                      <a:blip r:embed="rId3"/>
                      <a:stretch>
                        <a:fillRect/>
                      </a:stretch>
                    </p:blipFill>
                    <p:spPr>
                      <a:xfrm>
                        <a:off x="3777176" y="1326012"/>
                        <a:ext cx="4637645" cy="1192537"/>
                      </a:xfrm>
                      <a:prstGeom prst="rect">
                        <a:avLst/>
                      </a:prstGeom>
                      <a:ln>
                        <a:solidFill>
                          <a:schemeClr val="tx2"/>
                        </a:solidFill>
                      </a:ln>
                    </p:spPr>
                  </p:pic>
                </p:oleObj>
              </mc:Fallback>
            </mc:AlternateContent>
          </a:graphicData>
        </a:graphic>
      </p:graphicFrame>
      <p:graphicFrame>
        <p:nvGraphicFramePr>
          <p:cNvPr id="6" name="Αντικείμενο 5">
            <a:extLst>
              <a:ext uri="{FF2B5EF4-FFF2-40B4-BE49-F238E27FC236}">
                <a16:creationId xmlns:a16="http://schemas.microsoft.com/office/drawing/2014/main" id="{5B91E6E8-6DAC-9237-EA3F-4F062F8693EA}"/>
              </a:ext>
            </a:extLst>
          </p:cNvPr>
          <p:cNvGraphicFramePr>
            <a:graphicFrameLocks noChangeAspect="1"/>
          </p:cNvGraphicFramePr>
          <p:nvPr>
            <p:extLst>
              <p:ext uri="{D42A27DB-BD31-4B8C-83A1-F6EECF244321}">
                <p14:modId xmlns:p14="http://schemas.microsoft.com/office/powerpoint/2010/main" val="52418157"/>
              </p:ext>
            </p:extLst>
          </p:nvPr>
        </p:nvGraphicFramePr>
        <p:xfrm>
          <a:off x="706251" y="2989593"/>
          <a:ext cx="4644132" cy="1192537"/>
        </p:xfrm>
        <a:graphic>
          <a:graphicData uri="http://schemas.openxmlformats.org/presentationml/2006/ole">
            <mc:AlternateContent xmlns:mc="http://schemas.openxmlformats.org/markup-compatibility/2006">
              <mc:Choice xmlns:v="urn:schemas-microsoft-com:vml" Requires="v">
                <p:oleObj name="Equation" r:id="rId4" imgW="4797718" imgH="1231604" progId="Equation.DSMT4">
                  <p:embed/>
                </p:oleObj>
              </mc:Choice>
              <mc:Fallback>
                <p:oleObj name="Equation" r:id="rId4" imgW="4797718" imgH="1231604" progId="Equation.DSMT4">
                  <p:embed/>
                  <p:pic>
                    <p:nvPicPr>
                      <p:cNvPr id="9" name="Αντικείμενο 8">
                        <a:extLst>
                          <a:ext uri="{FF2B5EF4-FFF2-40B4-BE49-F238E27FC236}">
                            <a16:creationId xmlns:a16="http://schemas.microsoft.com/office/drawing/2014/main" id="{362FFACB-A661-FEF2-F56C-C334245FE47E}"/>
                          </a:ext>
                        </a:extLst>
                      </p:cNvPr>
                      <p:cNvPicPr/>
                      <p:nvPr/>
                    </p:nvPicPr>
                    <p:blipFill>
                      <a:blip r:embed="rId5"/>
                      <a:stretch>
                        <a:fillRect/>
                      </a:stretch>
                    </p:blipFill>
                    <p:spPr>
                      <a:xfrm>
                        <a:off x="706251" y="2989593"/>
                        <a:ext cx="4644132" cy="1192537"/>
                      </a:xfrm>
                      <a:prstGeom prst="rect">
                        <a:avLst/>
                      </a:prstGeom>
                    </p:spPr>
                  </p:pic>
                </p:oleObj>
              </mc:Fallback>
            </mc:AlternateContent>
          </a:graphicData>
        </a:graphic>
      </p:graphicFrame>
      <p:graphicFrame>
        <p:nvGraphicFramePr>
          <p:cNvPr id="7" name="Αντικείμενο 6">
            <a:extLst>
              <a:ext uri="{FF2B5EF4-FFF2-40B4-BE49-F238E27FC236}">
                <a16:creationId xmlns:a16="http://schemas.microsoft.com/office/drawing/2014/main" id="{627AF1F4-AF79-1762-DFBF-93AB9BADB467}"/>
              </a:ext>
            </a:extLst>
          </p:cNvPr>
          <p:cNvGraphicFramePr>
            <a:graphicFrameLocks noChangeAspect="1"/>
          </p:cNvGraphicFramePr>
          <p:nvPr>
            <p:extLst>
              <p:ext uri="{D42A27DB-BD31-4B8C-83A1-F6EECF244321}">
                <p14:modId xmlns:p14="http://schemas.microsoft.com/office/powerpoint/2010/main" val="1628771979"/>
              </p:ext>
            </p:extLst>
          </p:nvPr>
        </p:nvGraphicFramePr>
        <p:xfrm>
          <a:off x="6473487" y="2701411"/>
          <a:ext cx="5038725" cy="1241425"/>
        </p:xfrm>
        <a:graphic>
          <a:graphicData uri="http://schemas.openxmlformats.org/presentationml/2006/ole">
            <mc:AlternateContent xmlns:mc="http://schemas.openxmlformats.org/markup-compatibility/2006">
              <mc:Choice xmlns:v="urn:schemas-microsoft-com:vml" Requires="v">
                <p:oleObj name="Equation" r:id="rId6" imgW="1854000" imgH="457200" progId="Equation.DSMT4">
                  <p:embed/>
                </p:oleObj>
              </mc:Choice>
              <mc:Fallback>
                <p:oleObj name="Equation" r:id="rId6" imgW="1854000" imgH="457200" progId="Equation.DSMT4">
                  <p:embed/>
                  <p:pic>
                    <p:nvPicPr>
                      <p:cNvPr id="10" name="Αντικείμενο 9">
                        <a:extLst>
                          <a:ext uri="{FF2B5EF4-FFF2-40B4-BE49-F238E27FC236}">
                            <a16:creationId xmlns:a16="http://schemas.microsoft.com/office/drawing/2014/main" id="{A3D9FA15-45E9-9CC1-34C6-4144406B056D}"/>
                          </a:ext>
                        </a:extLst>
                      </p:cNvPr>
                      <p:cNvPicPr/>
                      <p:nvPr/>
                    </p:nvPicPr>
                    <p:blipFill>
                      <a:blip r:embed="rId7"/>
                      <a:stretch>
                        <a:fillRect/>
                      </a:stretch>
                    </p:blipFill>
                    <p:spPr>
                      <a:xfrm>
                        <a:off x="6473487" y="2701411"/>
                        <a:ext cx="5038725" cy="12414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96650B8-B891-40DC-B045-C01DC8D2F8F4}"/>
              </a:ext>
            </a:extLst>
          </p:cNvPr>
          <p:cNvSpPr txBox="1"/>
          <p:nvPr/>
        </p:nvSpPr>
        <p:spPr>
          <a:xfrm>
            <a:off x="5522714" y="3219436"/>
            <a:ext cx="1191491" cy="430887"/>
          </a:xfrm>
          <a:prstGeom prst="rect">
            <a:avLst/>
          </a:prstGeom>
          <a:noFill/>
        </p:spPr>
        <p:txBody>
          <a:bodyPr wrap="square">
            <a:spAutoFit/>
          </a:bodyPr>
          <a:lstStyle/>
          <a:p>
            <a:r>
              <a:rPr lang="el-GR" sz="2200" dirty="0">
                <a:latin typeface="Calibri" panose="020F0502020204030204" pitchFamily="34" charset="0"/>
                <a:cs typeface="Calibri" panose="020F0502020204030204" pitchFamily="34" charset="0"/>
              </a:rPr>
              <a:t>όπου</a:t>
            </a:r>
            <a:endParaRPr lang="el-GR" sz="2200" dirty="0"/>
          </a:p>
        </p:txBody>
      </p:sp>
      <p:sp>
        <p:nvSpPr>
          <p:cNvPr id="9" name="TextBox 8">
            <a:extLst>
              <a:ext uri="{FF2B5EF4-FFF2-40B4-BE49-F238E27FC236}">
                <a16:creationId xmlns:a16="http://schemas.microsoft.com/office/drawing/2014/main" id="{811FFEF9-2E05-134F-3B36-3D57D9C0F7F1}"/>
              </a:ext>
            </a:extLst>
          </p:cNvPr>
          <p:cNvSpPr txBox="1"/>
          <p:nvPr/>
        </p:nvSpPr>
        <p:spPr>
          <a:xfrm>
            <a:off x="436762" y="4391367"/>
            <a:ext cx="11318475" cy="430887"/>
          </a:xfrm>
          <a:prstGeom prst="rect">
            <a:avLst/>
          </a:prstGeom>
          <a:noFill/>
        </p:spPr>
        <p:txBody>
          <a:bodyPr wrap="square">
            <a:spAutoFit/>
          </a:bodyPr>
          <a:lstStyle/>
          <a:p>
            <a:pPr algn="ctr"/>
            <a:r>
              <a:rPr lang="el-GR" sz="2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Μια σημαντική παράμετρος λαμβάνεται αν πολλαπλασιάσω το </a:t>
            </a:r>
            <a:r>
              <a:rPr lang="en-US" sz="2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a:t>
            </a:r>
            <a:r>
              <a:rPr lang="el-GR" sz="22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με την ακτίνα του πυρήνα</a:t>
            </a:r>
            <a:endParaRPr lang="el-GR" sz="2200" u="sng" dirty="0">
              <a:effectLst>
                <a:outerShdw blurRad="38100" dist="38100" dir="2700000" algn="tl">
                  <a:srgbClr val="000000">
                    <a:alpha val="43137"/>
                  </a:srgbClr>
                </a:outerShdw>
              </a:effectLst>
            </a:endParaRPr>
          </a:p>
        </p:txBody>
      </p:sp>
      <p:graphicFrame>
        <p:nvGraphicFramePr>
          <p:cNvPr id="10" name="Αντικείμενο 9">
            <a:extLst>
              <a:ext uri="{FF2B5EF4-FFF2-40B4-BE49-F238E27FC236}">
                <a16:creationId xmlns:a16="http://schemas.microsoft.com/office/drawing/2014/main" id="{8271F9D3-7259-4C54-0BA6-3031A9BD4659}"/>
              </a:ext>
            </a:extLst>
          </p:cNvPr>
          <p:cNvGraphicFramePr>
            <a:graphicFrameLocks noChangeAspect="1"/>
          </p:cNvGraphicFramePr>
          <p:nvPr>
            <p:extLst>
              <p:ext uri="{D42A27DB-BD31-4B8C-83A1-F6EECF244321}">
                <p14:modId xmlns:p14="http://schemas.microsoft.com/office/powerpoint/2010/main" val="2131603855"/>
              </p:ext>
            </p:extLst>
          </p:nvPr>
        </p:nvGraphicFramePr>
        <p:xfrm>
          <a:off x="1369485" y="5027844"/>
          <a:ext cx="3491616" cy="1122305"/>
        </p:xfrm>
        <a:graphic>
          <a:graphicData uri="http://schemas.openxmlformats.org/presentationml/2006/ole">
            <mc:AlternateContent xmlns:mc="http://schemas.openxmlformats.org/markup-compatibility/2006">
              <mc:Choice xmlns:v="urn:schemas-microsoft-com:vml" Requires="v">
                <p:oleObj name="Equation" r:id="rId8" imgW="1422360" imgH="457200" progId="Equation.DSMT4">
                  <p:embed/>
                </p:oleObj>
              </mc:Choice>
              <mc:Fallback>
                <p:oleObj name="Equation" r:id="rId8" imgW="1422360" imgH="457200" progId="Equation.DSMT4">
                  <p:embed/>
                  <p:pic>
                    <p:nvPicPr>
                      <p:cNvPr id="14" name="Αντικείμενο 13">
                        <a:extLst>
                          <a:ext uri="{FF2B5EF4-FFF2-40B4-BE49-F238E27FC236}">
                            <a16:creationId xmlns:a16="http://schemas.microsoft.com/office/drawing/2014/main" id="{4D27C112-4749-F560-A13A-E7C83C9BAE8B}"/>
                          </a:ext>
                        </a:extLst>
                      </p:cNvPr>
                      <p:cNvPicPr/>
                      <p:nvPr/>
                    </p:nvPicPr>
                    <p:blipFill>
                      <a:blip r:embed="rId9"/>
                      <a:stretch>
                        <a:fillRect/>
                      </a:stretch>
                    </p:blipFill>
                    <p:spPr>
                      <a:xfrm>
                        <a:off x="1369485" y="5027844"/>
                        <a:ext cx="3491616" cy="1122305"/>
                      </a:xfrm>
                      <a:prstGeom prst="rect">
                        <a:avLst/>
                      </a:prstGeom>
                      <a:ln w="38100">
                        <a:solidFill>
                          <a:schemeClr val="accent6">
                            <a:lumMod val="60000"/>
                            <a:lumOff val="40000"/>
                          </a:schemeClr>
                        </a:solidFill>
                      </a:ln>
                    </p:spPr>
                  </p:pic>
                </p:oleObj>
              </mc:Fallback>
            </mc:AlternateContent>
          </a:graphicData>
        </a:graphic>
      </p:graphicFrame>
      <p:sp>
        <p:nvSpPr>
          <p:cNvPr id="11" name="TextBox 10">
            <a:extLst>
              <a:ext uri="{FF2B5EF4-FFF2-40B4-BE49-F238E27FC236}">
                <a16:creationId xmlns:a16="http://schemas.microsoft.com/office/drawing/2014/main" id="{68853423-972D-759A-6A00-F82B2465C1F6}"/>
              </a:ext>
            </a:extLst>
          </p:cNvPr>
          <p:cNvSpPr txBox="1"/>
          <p:nvPr/>
        </p:nvSpPr>
        <p:spPr>
          <a:xfrm>
            <a:off x="5078117" y="5027844"/>
            <a:ext cx="6049062" cy="1107996"/>
          </a:xfrm>
          <a:prstGeom prst="rect">
            <a:avLst/>
          </a:prstGeom>
          <a:noFill/>
        </p:spPr>
        <p:txBody>
          <a:bodyPr wrap="square">
            <a:spAutoFit/>
          </a:bodyPr>
          <a:lstStyle/>
          <a:p>
            <a:pPr algn="just"/>
            <a:r>
              <a:rPr lang="el-GR" sz="2200" dirty="0">
                <a:latin typeface="Calibri" panose="020F0502020204030204" pitchFamily="34" charset="0"/>
                <a:cs typeface="Calibri" panose="020F0502020204030204" pitchFamily="34" charset="0"/>
              </a:rPr>
              <a:t>Ο αριθμός </a:t>
            </a:r>
            <a:r>
              <a:rPr lang="en-US" sz="2200" dirty="0">
                <a:latin typeface="Calibri" panose="020F0502020204030204" pitchFamily="34" charset="0"/>
                <a:cs typeface="Calibri" panose="020F0502020204030204" pitchFamily="34" charset="0"/>
              </a:rPr>
              <a:t>V </a:t>
            </a:r>
            <a:r>
              <a:rPr lang="el-GR" sz="2200" dirty="0">
                <a:latin typeface="Calibri" panose="020F0502020204030204" pitchFamily="34" charset="0"/>
                <a:cs typeface="Calibri" panose="020F0502020204030204" pitchFamily="34" charset="0"/>
              </a:rPr>
              <a:t>παίζει σημαντικό ρόλο στον καθορισμό της συνθήκης αποκοπής, δηλαδή πότε η ακτινοβολία διαφεύγει από την οπτική ίνα.</a:t>
            </a:r>
            <a:endParaRPr lang="el-GR" sz="2200" dirty="0"/>
          </a:p>
        </p:txBody>
      </p:sp>
    </p:spTree>
    <p:extLst>
      <p:ext uri="{BB962C8B-B14F-4D97-AF65-F5344CB8AC3E}">
        <p14:creationId xmlns:p14="http://schemas.microsoft.com/office/powerpoint/2010/main" val="111924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E1BCB46-B223-6892-32D7-271A016EB3A9}"/>
              </a:ext>
            </a:extLst>
          </p:cNvPr>
          <p:cNvSpPr/>
          <p:nvPr/>
        </p:nvSpPr>
        <p:spPr>
          <a:xfrm>
            <a:off x="1092529" y="0"/>
            <a:ext cx="10034650"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Τρόποι μετάδοσης στην οπτική ίνα - </a:t>
            </a:r>
            <a:r>
              <a:rPr lang="en-US" sz="4200" u="sng" dirty="0">
                <a:solidFill>
                  <a:schemeClr val="accent4">
                    <a:lumMod val="40000"/>
                    <a:lumOff val="60000"/>
                  </a:schemeClr>
                </a:solidFill>
              </a:rPr>
              <a:t>4</a:t>
            </a:r>
            <a:r>
              <a:rPr lang="el-GR" sz="4200" u="sng" dirty="0">
                <a:solidFill>
                  <a:schemeClr val="accent4">
                    <a:lumMod val="40000"/>
                    <a:lumOff val="60000"/>
                  </a:schemeClr>
                </a:solidFill>
              </a:rPr>
              <a:t> </a:t>
            </a:r>
            <a:endParaRPr lang="en-US" sz="4200" u="sng" dirty="0">
              <a:solidFill>
                <a:schemeClr val="accent4">
                  <a:lumMod val="40000"/>
                  <a:lumOff val="60000"/>
                </a:schemeClr>
              </a:solidFill>
            </a:endParaRPr>
          </a:p>
        </p:txBody>
      </p:sp>
      <p:pic>
        <p:nvPicPr>
          <p:cNvPr id="5" name="Εικόνα 4">
            <a:extLst>
              <a:ext uri="{FF2B5EF4-FFF2-40B4-BE49-F238E27FC236}">
                <a16:creationId xmlns:a16="http://schemas.microsoft.com/office/drawing/2014/main" id="{A2D26711-B546-3CE0-2E3F-2252B06E4ADF}"/>
              </a:ext>
            </a:extLst>
          </p:cNvPr>
          <p:cNvPicPr>
            <a:picLocks noChangeAspect="1"/>
          </p:cNvPicPr>
          <p:nvPr/>
        </p:nvPicPr>
        <p:blipFill>
          <a:blip r:embed="rId2"/>
          <a:stretch>
            <a:fillRect/>
          </a:stretch>
        </p:blipFill>
        <p:spPr>
          <a:xfrm>
            <a:off x="4997168" y="1154962"/>
            <a:ext cx="6544031" cy="5079154"/>
          </a:xfrm>
          <a:prstGeom prst="rect">
            <a:avLst/>
          </a:prstGeom>
        </p:spPr>
      </p:pic>
      <p:sp>
        <p:nvSpPr>
          <p:cNvPr id="6" name="TextBox 5">
            <a:extLst>
              <a:ext uri="{FF2B5EF4-FFF2-40B4-BE49-F238E27FC236}">
                <a16:creationId xmlns:a16="http://schemas.microsoft.com/office/drawing/2014/main" id="{0D8B0F7B-8A6B-F3EC-15A1-D4F5A0EC7920}"/>
              </a:ext>
            </a:extLst>
          </p:cNvPr>
          <p:cNvSpPr txBox="1"/>
          <p:nvPr/>
        </p:nvSpPr>
        <p:spPr>
          <a:xfrm>
            <a:off x="451262" y="2044005"/>
            <a:ext cx="4094645" cy="276998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l-GR" sz="2200" u="sng" dirty="0">
                <a:latin typeface="Calibri" panose="020F0502020204030204" pitchFamily="34" charset="0"/>
                <a:cs typeface="Calibri" panose="020F0502020204030204" pitchFamily="34" charset="0"/>
              </a:rPr>
              <a:t>Κατανομή πεδίου για μερικά από τα γραμμικώς πολωμένα κύματα LP χαμηλότερης τάξης</a:t>
            </a:r>
          </a:p>
          <a:p>
            <a:pPr marL="342900" indent="-342900">
              <a:spcBef>
                <a:spcPts val="12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l=0 </a:t>
            </a:r>
            <a:r>
              <a:rPr lang="el-GR" sz="2200" dirty="0">
                <a:latin typeface="Calibri" panose="020F0502020204030204" pitchFamily="34" charset="0"/>
                <a:cs typeface="Calibri" panose="020F0502020204030204" pitchFamily="34" charset="0"/>
              </a:rPr>
              <a:t>κυκλική συμμετρία </a:t>
            </a:r>
            <a:endParaRPr lang="en-US" sz="2200" dirty="0">
              <a:latin typeface="Calibri" panose="020F0502020204030204" pitchFamily="34" charset="0"/>
              <a:cs typeface="Calibri" panose="020F0502020204030204" pitchFamily="34" charset="0"/>
            </a:endParaRPr>
          </a:p>
          <a:p>
            <a:pPr marL="342900" indent="-342900">
              <a:spcBef>
                <a:spcPts val="1200"/>
              </a:spcBef>
              <a:buFont typeface="Arial" panose="020B0604020202020204" pitchFamily="34" charset="0"/>
              <a:buChar char="•"/>
            </a:pPr>
            <a:r>
              <a:rPr lang="el-GR" sz="2200" dirty="0">
                <a:latin typeface="Calibri" panose="020F0502020204030204" pitchFamily="34" charset="0"/>
                <a:cs typeface="Calibri" panose="020F0502020204030204" pitchFamily="34" charset="0"/>
              </a:rPr>
              <a:t>Τα διαφορετικά χρώματα έχουν μεταξύ τους διαφορετικές φάσεις</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177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Ομάδα 12">
            <a:extLst>
              <a:ext uri="{FF2B5EF4-FFF2-40B4-BE49-F238E27FC236}">
                <a16:creationId xmlns:a16="http://schemas.microsoft.com/office/drawing/2014/main" id="{46EFCD43-FEA9-E5FA-9B01-B6F1E2742824}"/>
              </a:ext>
            </a:extLst>
          </p:cNvPr>
          <p:cNvGrpSpPr/>
          <p:nvPr/>
        </p:nvGrpSpPr>
        <p:grpSpPr>
          <a:xfrm>
            <a:off x="753749" y="2882234"/>
            <a:ext cx="3745545" cy="2421286"/>
            <a:chOff x="719327" y="2638394"/>
            <a:chExt cx="3745545" cy="2421286"/>
          </a:xfrm>
        </p:grpSpPr>
        <p:sp>
          <p:nvSpPr>
            <p:cNvPr id="12" name="Ορθογώνιο 11">
              <a:extLst>
                <a:ext uri="{FF2B5EF4-FFF2-40B4-BE49-F238E27FC236}">
                  <a16:creationId xmlns:a16="http://schemas.microsoft.com/office/drawing/2014/main" id="{507364CE-1FE7-71B1-6069-A1A3B1968CD6}"/>
                </a:ext>
              </a:extLst>
            </p:cNvPr>
            <p:cNvSpPr/>
            <p:nvPr/>
          </p:nvSpPr>
          <p:spPr>
            <a:xfrm>
              <a:off x="719327" y="2638394"/>
              <a:ext cx="3745545" cy="2421286"/>
            </a:xfrm>
            <a:prstGeom prst="rect">
              <a:avLst/>
            </a:prstGeom>
            <a:ln>
              <a:solidFill>
                <a:schemeClr val="tx1"/>
              </a:solid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6" name="Picture 5"/>
            <p:cNvPicPr>
              <a:picLocks noChangeAspect="1"/>
            </p:cNvPicPr>
            <p:nvPr/>
          </p:nvPicPr>
          <p:blipFill>
            <a:blip r:embed="rId2"/>
            <a:stretch>
              <a:fillRect/>
            </a:stretch>
          </p:blipFill>
          <p:spPr>
            <a:xfrm>
              <a:off x="923097" y="2895620"/>
              <a:ext cx="3337472" cy="1905140"/>
            </a:xfrm>
            <a:prstGeom prst="rect">
              <a:avLst/>
            </a:prstGeom>
          </p:spPr>
        </p:pic>
      </p:grpSp>
      <p:sp>
        <p:nvSpPr>
          <p:cNvPr id="7" name="Ορθογώνιο 6"/>
          <p:cNvSpPr/>
          <p:nvPr/>
        </p:nvSpPr>
        <p:spPr>
          <a:xfrm>
            <a:off x="1896624" y="0"/>
            <a:ext cx="8398752" cy="961674"/>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Κύματα</a:t>
            </a:r>
            <a:endParaRPr lang="en-US" sz="4200" u="sng" dirty="0">
              <a:solidFill>
                <a:schemeClr val="accent4">
                  <a:lumMod val="40000"/>
                  <a:lumOff val="60000"/>
                </a:schemeClr>
              </a:solidFill>
            </a:endParaRPr>
          </a:p>
        </p:txBody>
      </p:sp>
      <p:sp>
        <p:nvSpPr>
          <p:cNvPr id="3" name="TextBox 2">
            <a:extLst>
              <a:ext uri="{FF2B5EF4-FFF2-40B4-BE49-F238E27FC236}">
                <a16:creationId xmlns:a16="http://schemas.microsoft.com/office/drawing/2014/main" id="{46DCC1E8-B510-F14D-2D72-2524C0959865}"/>
              </a:ext>
            </a:extLst>
          </p:cNvPr>
          <p:cNvSpPr txBox="1"/>
          <p:nvPr/>
        </p:nvSpPr>
        <p:spPr>
          <a:xfrm>
            <a:off x="917448" y="1281710"/>
            <a:ext cx="10345805" cy="1200329"/>
          </a:xfrm>
          <a:prstGeom prst="rect">
            <a:avLst/>
          </a:prstGeom>
          <a:noFill/>
        </p:spPr>
        <p:txBody>
          <a:bodyPr wrap="square" rtlCol="0">
            <a:spAutoFit/>
          </a:bodyPr>
          <a:lstStyle/>
          <a:p>
            <a:pPr algn="just"/>
            <a:r>
              <a:rPr lang="el-GR" sz="2400" b="1" dirty="0">
                <a:highlight>
                  <a:srgbClr val="800000"/>
                </a:highlight>
              </a:rPr>
              <a:t>Κύμα</a:t>
            </a:r>
            <a:r>
              <a:rPr lang="el-GR" sz="2400" dirty="0"/>
              <a:t>: μια επαναλαμβανόμενη διαταραχή που διαδίδεται στον χώρο με ή χωρίς της χρήση ενός φυσικού μέσου. Είναι ένας τρόπος μεταφοράς ενέργειας από ένα σημείο σε ένα άλλο.</a:t>
            </a:r>
          </a:p>
        </p:txBody>
      </p:sp>
      <p:sp>
        <p:nvSpPr>
          <p:cNvPr id="9" name="TextBox 8">
            <a:extLst>
              <a:ext uri="{FF2B5EF4-FFF2-40B4-BE49-F238E27FC236}">
                <a16:creationId xmlns:a16="http://schemas.microsoft.com/office/drawing/2014/main" id="{422EFFA2-4925-2E1A-0FF7-9E0E017009C2}"/>
              </a:ext>
            </a:extLst>
          </p:cNvPr>
          <p:cNvSpPr txBox="1"/>
          <p:nvPr/>
        </p:nvSpPr>
        <p:spPr>
          <a:xfrm>
            <a:off x="4703064" y="2962393"/>
            <a:ext cx="6560189" cy="1938992"/>
          </a:xfrm>
          <a:prstGeom prst="rect">
            <a:avLst/>
          </a:prstGeom>
          <a:noFill/>
        </p:spPr>
        <p:txBody>
          <a:bodyPr wrap="square" rtlCol="0">
            <a:spAutoFit/>
          </a:bodyPr>
          <a:lstStyle/>
          <a:p>
            <a:pPr algn="just"/>
            <a:r>
              <a:rPr lang="el-GR" sz="2400" b="1" dirty="0">
                <a:highlight>
                  <a:srgbClr val="800000"/>
                </a:highlight>
              </a:rPr>
              <a:t>Ελεύθερος χώρος</a:t>
            </a:r>
            <a:r>
              <a:rPr lang="el-GR" sz="2400" dirty="0"/>
              <a:t>: χώρος χωρίς μαγνητικά πεδία, πεδία βαρύτητας, συμπαγή σώματα και ιονισμένα σωματίδια</a:t>
            </a:r>
          </a:p>
          <a:p>
            <a:pPr algn="just"/>
            <a:r>
              <a:rPr lang="el-GR" sz="2400" dirty="0">
                <a:highlight>
                  <a:srgbClr val="800000"/>
                </a:highlight>
              </a:rPr>
              <a:t>Μέσο</a:t>
            </a:r>
            <a:r>
              <a:rPr lang="el-GR" sz="2400" dirty="0"/>
              <a:t>: Οποιοδήποτε υλικό (στερεό, υγρό, αέριο) εντός του οποίου διαδίδεται ένα κύμα.</a:t>
            </a:r>
          </a:p>
        </p:txBody>
      </p:sp>
    </p:spTree>
    <p:extLst>
      <p:ext uri="{BB962C8B-B14F-4D97-AF65-F5344CB8AC3E}">
        <p14:creationId xmlns:p14="http://schemas.microsoft.com/office/powerpoint/2010/main" val="797857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78E67748-CED5-B546-6DDE-AB64DF12C137}"/>
              </a:ext>
            </a:extLst>
          </p:cNvPr>
          <p:cNvSpPr/>
          <p:nvPr/>
        </p:nvSpPr>
        <p:spPr>
          <a:xfrm>
            <a:off x="1092529" y="0"/>
            <a:ext cx="10034650" cy="938911"/>
          </a:xfrm>
          <a:prstGeom prst="rect">
            <a:avLst/>
          </a:prstGeom>
        </p:spPr>
        <p:txBody>
          <a:bodyPr wrap="square">
            <a:spAutoFit/>
          </a:bodyPr>
          <a:lstStyle/>
          <a:p>
            <a:pPr algn="ctr">
              <a:lnSpc>
                <a:spcPct val="150000"/>
              </a:lnSpc>
            </a:pPr>
            <a:r>
              <a:rPr lang="el-GR" sz="4200" u="sng" dirty="0" err="1">
                <a:solidFill>
                  <a:schemeClr val="accent4">
                    <a:lumMod val="40000"/>
                    <a:lumOff val="60000"/>
                  </a:schemeClr>
                </a:solidFill>
              </a:rPr>
              <a:t>Διπλοθλαστικότητα</a:t>
            </a:r>
            <a:endParaRPr lang="en-US" sz="4200" u="sng" dirty="0">
              <a:solidFill>
                <a:schemeClr val="accent4">
                  <a:lumMod val="40000"/>
                  <a:lumOff val="60000"/>
                </a:schemeClr>
              </a:solidFill>
            </a:endParaRPr>
          </a:p>
        </p:txBody>
      </p:sp>
      <p:sp>
        <p:nvSpPr>
          <p:cNvPr id="5" name="TextBox 4">
            <a:extLst>
              <a:ext uri="{FF2B5EF4-FFF2-40B4-BE49-F238E27FC236}">
                <a16:creationId xmlns:a16="http://schemas.microsoft.com/office/drawing/2014/main" id="{E59B7831-89CD-BC10-1F8B-958CCC9D5087}"/>
              </a:ext>
            </a:extLst>
          </p:cNvPr>
          <p:cNvSpPr txBox="1"/>
          <p:nvPr/>
        </p:nvSpPr>
        <p:spPr>
          <a:xfrm>
            <a:off x="457703" y="1150141"/>
            <a:ext cx="11304302" cy="2693045"/>
          </a:xfrm>
          <a:prstGeom prst="rect">
            <a:avLst/>
          </a:prstGeom>
          <a:noFill/>
        </p:spPr>
        <p:txBody>
          <a:bodyPr wrap="square">
            <a:spAutoFit/>
          </a:bodyPr>
          <a:lstStyle/>
          <a:p>
            <a:pPr marL="285750" indent="-285750">
              <a:spcBef>
                <a:spcPts val="600"/>
              </a:spcBef>
              <a:buFont typeface="Arial" panose="020B0604020202020204" pitchFamily="34" charset="0"/>
              <a:buChar char="•"/>
            </a:pPr>
            <a:r>
              <a:rPr lang="el-GR" sz="2200" dirty="0">
                <a:latin typeface="Calibri" panose="020F0502020204030204" pitchFamily="34" charset="0"/>
                <a:cs typeface="Calibri" panose="020F0502020204030204" pitchFamily="34" charset="0"/>
              </a:rPr>
              <a:t>Σε μια μονότροπη οπτική ίνα υπάρχουν δύο ορθογώνια πολωμένοι τρόποι διάδοσης που όμως είναι εκφυλισμένοι</a:t>
            </a:r>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διαφέρουν μόνο στην πόλωση). Αυτοί οι τρόποι πόλωσης είναι κάθετοι μεταξύ τους στους άξονες </a:t>
            </a:r>
            <a:r>
              <a:rPr lang="en-US" sz="2200" dirty="0">
                <a:latin typeface="Calibri" panose="020F0502020204030204" pitchFamily="34" charset="0"/>
                <a:cs typeface="Calibri" panose="020F0502020204030204" pitchFamily="34" charset="0"/>
              </a:rPr>
              <a:t>x </a:t>
            </a:r>
            <a:r>
              <a:rPr lang="el-GR" sz="2200" dirty="0">
                <a:latin typeface="Calibri" panose="020F0502020204030204" pitchFamily="34" charset="0"/>
                <a:cs typeface="Calibri" panose="020F0502020204030204" pitchFamily="34" charset="0"/>
              </a:rPr>
              <a:t>και </a:t>
            </a:r>
            <a:r>
              <a:rPr lang="en-US" sz="2200" dirty="0">
                <a:latin typeface="Calibri" panose="020F0502020204030204" pitchFamily="34" charset="0"/>
                <a:cs typeface="Calibri" panose="020F0502020204030204" pitchFamily="34" charset="0"/>
              </a:rPr>
              <a:t>y.</a:t>
            </a:r>
            <a:endParaRPr lang="el-GR" sz="2200" dirty="0">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l-GR" sz="2200" dirty="0">
                <a:latin typeface="Calibri" panose="020F0502020204030204" pitchFamily="34" charset="0"/>
                <a:cs typeface="Calibri" panose="020F0502020204030204" pitchFamily="34" charset="0"/>
              </a:rPr>
              <a:t>Οι λύσεις της διαφορικής εξίσωσης προκύπτουν για τέλειους κυλινδρικούς πυρήνες με ομοιόμορφους δείκτες διάθλασης.</a:t>
            </a:r>
          </a:p>
          <a:p>
            <a:pPr marL="285750" indent="-285750">
              <a:spcBef>
                <a:spcPts val="600"/>
              </a:spcBef>
              <a:buFont typeface="Arial" panose="020B0604020202020204" pitchFamily="34" charset="0"/>
              <a:buChar char="•"/>
            </a:pPr>
            <a:r>
              <a:rPr lang="el-GR" sz="2200" dirty="0">
                <a:latin typeface="Calibri" panose="020F0502020204030204" pitchFamily="34" charset="0"/>
                <a:cs typeface="Calibri" panose="020F0502020204030204" pitchFamily="34" charset="0"/>
              </a:rPr>
              <a:t>Οι πραγματικές ίνες όμως έχουν ανομοιομορφίες</a:t>
            </a:r>
            <a:r>
              <a:rPr lang="en-US" sz="2200" dirty="0">
                <a:latin typeface="Calibri" panose="020F0502020204030204" pitchFamily="34" charset="0"/>
                <a:cs typeface="Calibri" panose="020F0502020204030204" pitchFamily="34" charset="0"/>
              </a:rPr>
              <a:t> </a:t>
            </a:r>
            <a:r>
              <a:rPr lang="el-GR" sz="2200" dirty="0">
                <a:latin typeface="Calibri" panose="020F0502020204030204" pitchFamily="34" charset="0"/>
                <a:cs typeface="Calibri" panose="020F0502020204030204" pitchFamily="34" charset="0"/>
              </a:rPr>
              <a:t>και ο εκφυλισμός εξαφανίζεται. </a:t>
            </a:r>
          </a:p>
          <a:p>
            <a:pPr marL="285750" indent="-285750">
              <a:spcBef>
                <a:spcPts val="600"/>
              </a:spcBef>
              <a:buFont typeface="Arial" panose="020B0604020202020204" pitchFamily="34" charset="0"/>
              <a:buChar char="•"/>
            </a:pPr>
            <a:r>
              <a:rPr lang="el-GR" sz="2200" dirty="0">
                <a:latin typeface="Calibri" panose="020F0502020204030204" pitchFamily="34" charset="0"/>
                <a:cs typeface="Calibri" panose="020F0502020204030204" pitchFamily="34" charset="0"/>
              </a:rPr>
              <a:t>Τελικά το φως αλλάζει συνεχώς πόλωση μεταξύ των 2 ακραίων καταστάσεων</a:t>
            </a:r>
            <a:endParaRPr lang="el-GR" sz="2200" dirty="0"/>
          </a:p>
        </p:txBody>
      </p:sp>
      <p:pic>
        <p:nvPicPr>
          <p:cNvPr id="6" name="Εικόνα 5">
            <a:extLst>
              <a:ext uri="{FF2B5EF4-FFF2-40B4-BE49-F238E27FC236}">
                <a16:creationId xmlns:a16="http://schemas.microsoft.com/office/drawing/2014/main" id="{5DB03A61-DE8C-5911-67F0-DF137D8A86F6}"/>
              </a:ext>
            </a:extLst>
          </p:cNvPr>
          <p:cNvPicPr>
            <a:picLocks noChangeAspect="1"/>
          </p:cNvPicPr>
          <p:nvPr/>
        </p:nvPicPr>
        <p:blipFill>
          <a:blip r:embed="rId2"/>
          <a:stretch>
            <a:fillRect/>
          </a:stretch>
        </p:blipFill>
        <p:spPr>
          <a:xfrm>
            <a:off x="795645" y="3957764"/>
            <a:ext cx="5591869" cy="2628179"/>
          </a:xfrm>
          <a:prstGeom prst="rect">
            <a:avLst/>
          </a:prstGeom>
        </p:spPr>
      </p:pic>
      <p:sp>
        <p:nvSpPr>
          <p:cNvPr id="7" name="TextBox 6">
            <a:extLst>
              <a:ext uri="{FF2B5EF4-FFF2-40B4-BE49-F238E27FC236}">
                <a16:creationId xmlns:a16="http://schemas.microsoft.com/office/drawing/2014/main" id="{6AA5208E-51EA-F752-FF00-D033E26DD30A}"/>
              </a:ext>
            </a:extLst>
          </p:cNvPr>
          <p:cNvSpPr txBox="1"/>
          <p:nvPr/>
        </p:nvSpPr>
        <p:spPr>
          <a:xfrm>
            <a:off x="6848106" y="4210024"/>
            <a:ext cx="4548249"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l-GR" sz="2200" dirty="0">
                <a:latin typeface="Calibri" panose="020F0502020204030204" pitchFamily="34" charset="0"/>
                <a:cs typeface="Calibri" panose="020F0502020204030204" pitchFamily="34" charset="0"/>
              </a:rPr>
              <a:t>Για να αποφύγω αυτό το φαινόμενο φτιάχνω </a:t>
            </a:r>
            <a:r>
              <a:rPr lang="el-GR" sz="2200" dirty="0" err="1">
                <a:latin typeface="Calibri" panose="020F0502020204030204" pitchFamily="34" charset="0"/>
                <a:cs typeface="Calibri" panose="020F0502020204030204" pitchFamily="34" charset="0"/>
              </a:rPr>
              <a:t>διπλοθλαστικούς</a:t>
            </a:r>
            <a:r>
              <a:rPr lang="el-GR" sz="2200" dirty="0">
                <a:latin typeface="Calibri" panose="020F0502020204030204" pitchFamily="34" charset="0"/>
                <a:cs typeface="Calibri" panose="020F0502020204030204" pitchFamily="34" charset="0"/>
              </a:rPr>
              <a:t> πυρήνες. Δηλαδή πυρήνες που έχουν μεγάλη διαφορά στο δείκτη διάθλασης στον </a:t>
            </a:r>
            <a:r>
              <a:rPr lang="en-US" sz="2200" dirty="0">
                <a:latin typeface="Calibri" panose="020F0502020204030204" pitchFamily="34" charset="0"/>
                <a:cs typeface="Calibri" panose="020F0502020204030204" pitchFamily="34" charset="0"/>
              </a:rPr>
              <a:t>x </a:t>
            </a:r>
            <a:r>
              <a:rPr lang="el-GR" sz="2200" dirty="0">
                <a:latin typeface="Calibri" panose="020F0502020204030204" pitchFamily="34" charset="0"/>
                <a:cs typeface="Calibri" panose="020F0502020204030204" pitchFamily="34" charset="0"/>
              </a:rPr>
              <a:t>και </a:t>
            </a:r>
            <a:r>
              <a:rPr lang="en-US" sz="2200" dirty="0">
                <a:latin typeface="Calibri" panose="020F0502020204030204" pitchFamily="34" charset="0"/>
                <a:cs typeface="Calibri" panose="020F0502020204030204" pitchFamily="34" charset="0"/>
              </a:rPr>
              <a:t>y </a:t>
            </a:r>
            <a:r>
              <a:rPr lang="el-GR" sz="2200" dirty="0">
                <a:latin typeface="Calibri" panose="020F0502020204030204" pitchFamily="34" charset="0"/>
                <a:cs typeface="Calibri" panose="020F0502020204030204" pitchFamily="34" charset="0"/>
              </a:rPr>
              <a:t>άξονα ώστε να διατηρώ σταθερή την πόλωση σε έναν άξονα.</a:t>
            </a:r>
            <a:endParaRPr lang="el-GR" sz="2200" dirty="0"/>
          </a:p>
        </p:txBody>
      </p:sp>
    </p:spTree>
    <p:extLst>
      <p:ext uri="{BB962C8B-B14F-4D97-AF65-F5344CB8AC3E}">
        <p14:creationId xmlns:p14="http://schemas.microsoft.com/office/powerpoint/2010/main" val="156782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nda Transversal E Longitudinal GIF | Gfycat">
            <a:extLst>
              <a:ext uri="{FF2B5EF4-FFF2-40B4-BE49-F238E27FC236}">
                <a16:creationId xmlns:a16="http://schemas.microsoft.com/office/drawing/2014/main" id="{CA9D7C69-098A-2AB8-662C-371383C57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983" y="1455739"/>
            <a:ext cx="5493742" cy="4120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4083" y="866760"/>
            <a:ext cx="4210500" cy="5124480"/>
          </a:xfrm>
          <a:prstGeom prst="rect">
            <a:avLst/>
          </a:prstGeom>
          <a:noFill/>
        </p:spPr>
        <p:txBody>
          <a:bodyPr wrap="square" rtlCol="0">
            <a:spAutoFit/>
          </a:bodyPr>
          <a:lstStyle/>
          <a:p>
            <a:pPr algn="ctr"/>
            <a:r>
              <a:rPr lang="el-GR" sz="2400" b="1" u="sng" dirty="0"/>
              <a:t>Εγκάρσια – Διαμήκη</a:t>
            </a:r>
          </a:p>
          <a:p>
            <a:pPr algn="ctr"/>
            <a:r>
              <a:rPr lang="el-GR" sz="2400" b="1" u="sng" dirty="0"/>
              <a:t>Κύματα</a:t>
            </a:r>
          </a:p>
          <a:p>
            <a:endParaRPr lang="el-GR" sz="2400" b="1" dirty="0"/>
          </a:p>
          <a:p>
            <a:pPr marL="342900" indent="-342900">
              <a:spcAft>
                <a:spcPts val="600"/>
              </a:spcAft>
              <a:buFont typeface="Arial" panose="020B0604020202020204" pitchFamily="34" charset="0"/>
              <a:buChar char="•"/>
            </a:pPr>
            <a:r>
              <a:rPr lang="el-GR" sz="2400" b="1" dirty="0">
                <a:solidFill>
                  <a:srgbClr val="FF0000"/>
                </a:solidFill>
              </a:rPr>
              <a:t>Εγκάρσια</a:t>
            </a:r>
            <a:r>
              <a:rPr lang="el-GR" sz="2400" b="1" dirty="0"/>
              <a:t> όταν η διεύθυνση ταλάντωσης είναι κάθετη στη διεύθυνση διάδοσης</a:t>
            </a:r>
          </a:p>
          <a:p>
            <a:pPr marL="342900" indent="-342900">
              <a:spcAft>
                <a:spcPts val="600"/>
              </a:spcAft>
              <a:buFont typeface="Arial" panose="020B0604020202020204" pitchFamily="34" charset="0"/>
              <a:buChar char="•"/>
            </a:pPr>
            <a:endParaRPr lang="el-GR" sz="2400" b="1" dirty="0"/>
          </a:p>
          <a:p>
            <a:pPr marL="342900" indent="-342900">
              <a:spcAft>
                <a:spcPts val="600"/>
              </a:spcAft>
              <a:buFont typeface="Arial" panose="020B0604020202020204" pitchFamily="34" charset="0"/>
              <a:buChar char="•"/>
            </a:pPr>
            <a:r>
              <a:rPr lang="el-GR" sz="2400" b="1" dirty="0">
                <a:solidFill>
                  <a:srgbClr val="FF0000"/>
                </a:solidFill>
              </a:rPr>
              <a:t>Διαμήκη</a:t>
            </a:r>
            <a:r>
              <a:rPr lang="el-GR" sz="2400" b="1" dirty="0"/>
              <a:t> όταν η διεύθυνση ταλάντωσης είναι παράλληλη στη διεύθυνση διάδοσης</a:t>
            </a:r>
            <a:endParaRPr lang="en-US" sz="2400" b="1" dirty="0"/>
          </a:p>
          <a:p>
            <a:endParaRPr lang="en-US" sz="2400" b="1" dirty="0"/>
          </a:p>
        </p:txBody>
      </p:sp>
      <p:cxnSp>
        <p:nvCxnSpPr>
          <p:cNvPr id="7" name="Straight Arrow Connector 19"/>
          <p:cNvCxnSpPr/>
          <p:nvPr/>
        </p:nvCxnSpPr>
        <p:spPr>
          <a:xfrm>
            <a:off x="4656983" y="4568656"/>
            <a:ext cx="59585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15524" y="4245490"/>
            <a:ext cx="1361270" cy="646331"/>
          </a:xfrm>
          <a:prstGeom prst="rect">
            <a:avLst/>
          </a:prstGeom>
          <a:noFill/>
        </p:spPr>
        <p:txBody>
          <a:bodyPr wrap="none" rtlCol="0">
            <a:spAutoFit/>
          </a:bodyPr>
          <a:lstStyle/>
          <a:p>
            <a:r>
              <a:rPr lang="el-GR" dirty="0">
                <a:solidFill>
                  <a:srgbClr val="FF0000"/>
                </a:solidFill>
                <a:highlight>
                  <a:srgbClr val="FFFF00"/>
                </a:highlight>
              </a:rPr>
              <a:t>Διεύθυνση</a:t>
            </a:r>
          </a:p>
          <a:p>
            <a:r>
              <a:rPr lang="el-GR" dirty="0">
                <a:solidFill>
                  <a:srgbClr val="FF0000"/>
                </a:solidFill>
                <a:highlight>
                  <a:srgbClr val="FFFF00"/>
                </a:highlight>
              </a:rPr>
              <a:t>Διάδοσης</a:t>
            </a:r>
            <a:endParaRPr lang="en-US" dirty="0">
              <a:solidFill>
                <a:srgbClr val="FF0000"/>
              </a:solidFill>
              <a:highlight>
                <a:srgbClr val="FFFF00"/>
              </a:highlight>
            </a:endParaRPr>
          </a:p>
        </p:txBody>
      </p:sp>
      <p:sp>
        <p:nvSpPr>
          <p:cNvPr id="10" name="Ορθογώνιο 9"/>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Κύματα</a:t>
            </a:r>
            <a:endParaRPr lang="en-US" sz="4200" u="sng" dirty="0">
              <a:solidFill>
                <a:schemeClr val="accent4">
                  <a:lumMod val="40000"/>
                  <a:lumOff val="60000"/>
                </a:schemeClr>
              </a:solidFill>
            </a:endParaRPr>
          </a:p>
        </p:txBody>
      </p:sp>
      <p:cxnSp>
        <p:nvCxnSpPr>
          <p:cNvPr id="2" name="Straight Arrow Connector 19">
            <a:extLst>
              <a:ext uri="{FF2B5EF4-FFF2-40B4-BE49-F238E27FC236}">
                <a16:creationId xmlns:a16="http://schemas.microsoft.com/office/drawing/2014/main" id="{DBBCA3EE-084C-3452-0B58-5F48FA4B86E3}"/>
              </a:ext>
            </a:extLst>
          </p:cNvPr>
          <p:cNvCxnSpPr/>
          <p:nvPr/>
        </p:nvCxnSpPr>
        <p:spPr>
          <a:xfrm>
            <a:off x="4656982" y="3106011"/>
            <a:ext cx="595854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D5F5D03-2D46-A6E9-26DC-091910DFCD31}"/>
              </a:ext>
            </a:extLst>
          </p:cNvPr>
          <p:cNvSpPr txBox="1"/>
          <p:nvPr/>
        </p:nvSpPr>
        <p:spPr>
          <a:xfrm>
            <a:off x="10615523" y="2914936"/>
            <a:ext cx="1361270" cy="646331"/>
          </a:xfrm>
          <a:prstGeom prst="rect">
            <a:avLst/>
          </a:prstGeom>
          <a:noFill/>
        </p:spPr>
        <p:txBody>
          <a:bodyPr wrap="none" rtlCol="0">
            <a:spAutoFit/>
          </a:bodyPr>
          <a:lstStyle/>
          <a:p>
            <a:r>
              <a:rPr lang="el-GR" dirty="0">
                <a:solidFill>
                  <a:srgbClr val="FF0000"/>
                </a:solidFill>
                <a:highlight>
                  <a:srgbClr val="FFFF00"/>
                </a:highlight>
              </a:rPr>
              <a:t>Διεύθυνση</a:t>
            </a:r>
          </a:p>
          <a:p>
            <a:r>
              <a:rPr lang="el-GR" dirty="0">
                <a:solidFill>
                  <a:srgbClr val="FF0000"/>
                </a:solidFill>
                <a:highlight>
                  <a:srgbClr val="FFFF00"/>
                </a:highlight>
              </a:rPr>
              <a:t>Διάδοσης</a:t>
            </a:r>
            <a:endParaRPr lang="en-US" dirty="0">
              <a:solidFill>
                <a:srgbClr val="FF0000"/>
              </a:solidFill>
              <a:highlight>
                <a:srgbClr val="FFFF00"/>
              </a:highlight>
            </a:endParaRPr>
          </a:p>
        </p:txBody>
      </p:sp>
      <p:sp>
        <p:nvSpPr>
          <p:cNvPr id="5" name="Βέλος: Δεξιό 4">
            <a:extLst>
              <a:ext uri="{FF2B5EF4-FFF2-40B4-BE49-F238E27FC236}">
                <a16:creationId xmlns:a16="http://schemas.microsoft.com/office/drawing/2014/main" id="{928CCB7D-7413-B4BB-B282-F9EB56A8E77A}"/>
              </a:ext>
            </a:extLst>
          </p:cNvPr>
          <p:cNvSpPr/>
          <p:nvPr/>
        </p:nvSpPr>
        <p:spPr>
          <a:xfrm>
            <a:off x="3966358" y="2755075"/>
            <a:ext cx="690623" cy="43938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E1D55CC7-BF13-F61B-A2D4-F2AFC43BD3EB}"/>
              </a:ext>
            </a:extLst>
          </p:cNvPr>
          <p:cNvSpPr/>
          <p:nvPr/>
        </p:nvSpPr>
        <p:spPr>
          <a:xfrm>
            <a:off x="3966357" y="4756284"/>
            <a:ext cx="690623" cy="43938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8872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Ορθογώνιο 6"/>
          <p:cNvSpPr/>
          <p:nvPr/>
        </p:nvSpPr>
        <p:spPr>
          <a:xfrm>
            <a:off x="1896624" y="0"/>
            <a:ext cx="8398752" cy="961674"/>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Κύματα</a:t>
            </a:r>
            <a:endParaRPr lang="en-US" sz="4200" u="sng" dirty="0">
              <a:solidFill>
                <a:schemeClr val="accent4">
                  <a:lumMod val="40000"/>
                  <a:lumOff val="60000"/>
                </a:schemeClr>
              </a:solidFill>
            </a:endParaRPr>
          </a:p>
        </p:txBody>
      </p:sp>
      <p:grpSp>
        <p:nvGrpSpPr>
          <p:cNvPr id="10" name="Ομάδα 9">
            <a:extLst>
              <a:ext uri="{FF2B5EF4-FFF2-40B4-BE49-F238E27FC236}">
                <a16:creationId xmlns:a16="http://schemas.microsoft.com/office/drawing/2014/main" id="{1A218D0B-C6CB-680C-8774-882E55D2700C}"/>
              </a:ext>
            </a:extLst>
          </p:cNvPr>
          <p:cNvGrpSpPr/>
          <p:nvPr/>
        </p:nvGrpSpPr>
        <p:grpSpPr>
          <a:xfrm>
            <a:off x="85344" y="1109472"/>
            <a:ext cx="11996928" cy="5462016"/>
            <a:chOff x="85344" y="1109472"/>
            <a:chExt cx="11996928" cy="5462016"/>
          </a:xfrm>
        </p:grpSpPr>
        <p:sp>
          <p:nvSpPr>
            <p:cNvPr id="2" name="Ορθογώνιο 1">
              <a:extLst>
                <a:ext uri="{FF2B5EF4-FFF2-40B4-BE49-F238E27FC236}">
                  <a16:creationId xmlns:a16="http://schemas.microsoft.com/office/drawing/2014/main" id="{0E79FC58-9458-0EA8-306B-CE770E0B6549}"/>
                </a:ext>
              </a:extLst>
            </p:cNvPr>
            <p:cNvSpPr/>
            <p:nvPr/>
          </p:nvSpPr>
          <p:spPr>
            <a:xfrm>
              <a:off x="85344" y="1109472"/>
              <a:ext cx="11996928" cy="5462016"/>
            </a:xfrm>
            <a:prstGeom prst="rect">
              <a:avLst/>
            </a:prstGeom>
            <a:ln>
              <a:solidFill>
                <a:schemeClr val="tx1"/>
              </a:solid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5" name="Picture 2"/>
            <p:cNvPicPr>
              <a:picLocks noChangeAspect="1"/>
            </p:cNvPicPr>
            <p:nvPr/>
          </p:nvPicPr>
          <p:blipFill>
            <a:blip r:embed="rId2"/>
            <a:stretch>
              <a:fillRect/>
            </a:stretch>
          </p:blipFill>
          <p:spPr>
            <a:xfrm>
              <a:off x="4815615" y="1856856"/>
              <a:ext cx="7116138" cy="4336998"/>
            </a:xfrm>
            <a:prstGeom prst="rect">
              <a:avLst/>
            </a:prstGeom>
          </p:spPr>
        </p:pic>
        <p:pic>
          <p:nvPicPr>
            <p:cNvPr id="3" name="Picture 2" descr="Physics of Sound – A Visual Representation through GIFs - Blog EN">
              <a:extLst>
                <a:ext uri="{FF2B5EF4-FFF2-40B4-BE49-F238E27FC236}">
                  <a16:creationId xmlns:a16="http://schemas.microsoft.com/office/drawing/2014/main" id="{B5DEFA02-2B51-C61A-15F9-9E104CD4F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06" y="2019162"/>
              <a:ext cx="4328109" cy="2306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575" y="1259585"/>
              <a:ext cx="4513907" cy="461665"/>
            </a:xfrm>
            <a:prstGeom prst="rect">
              <a:avLst/>
            </a:prstGeom>
            <a:noFill/>
          </p:spPr>
          <p:txBody>
            <a:bodyPr wrap="square" rtlCol="0">
              <a:spAutoFit/>
            </a:bodyPr>
            <a:lstStyle/>
            <a:p>
              <a:r>
                <a:rPr lang="el-GR" sz="2400" b="1" dirty="0">
                  <a:solidFill>
                    <a:schemeClr val="accent1"/>
                  </a:solidFill>
                </a:rPr>
                <a:t>Βασική Κυματική Εξίσωση</a:t>
              </a:r>
              <a:endParaRPr lang="en-US" sz="2400" b="1" dirty="0">
                <a:solidFill>
                  <a:schemeClr val="accent1"/>
                </a:solidFill>
              </a:endParaRPr>
            </a:p>
          </p:txBody>
        </p:sp>
        <p:sp>
          <p:nvSpPr>
            <p:cNvPr id="6" name="Ορθογώνιο 5">
              <a:extLst>
                <a:ext uri="{FF2B5EF4-FFF2-40B4-BE49-F238E27FC236}">
                  <a16:creationId xmlns:a16="http://schemas.microsoft.com/office/drawing/2014/main" id="{6C075C70-3061-067C-8430-F0B4E6629E11}"/>
                </a:ext>
              </a:extLst>
            </p:cNvPr>
            <p:cNvSpPr/>
            <p:nvPr/>
          </p:nvSpPr>
          <p:spPr>
            <a:xfrm>
              <a:off x="4169627" y="4107892"/>
              <a:ext cx="639312" cy="217965"/>
            </a:xfrm>
            <a:prstGeom prst="rect">
              <a:avLst/>
            </a:prstGeom>
            <a:ln>
              <a:solidFill>
                <a:schemeClr val="tx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9" name="Εικόνα 8">
              <a:extLst>
                <a:ext uri="{FF2B5EF4-FFF2-40B4-BE49-F238E27FC236}">
                  <a16:creationId xmlns:a16="http://schemas.microsoft.com/office/drawing/2014/main" id="{8801D58D-80B6-AFB4-56EC-1E65505F6E84}"/>
                </a:ext>
              </a:extLst>
            </p:cNvPr>
            <p:cNvPicPr>
              <a:picLocks noChangeAspect="1"/>
            </p:cNvPicPr>
            <p:nvPr/>
          </p:nvPicPr>
          <p:blipFill rotWithShape="1">
            <a:blip r:embed="rId4"/>
            <a:srcRect r="6392"/>
            <a:stretch/>
          </p:blipFill>
          <p:spPr>
            <a:xfrm>
              <a:off x="260247" y="3948355"/>
              <a:ext cx="4640937" cy="2357250"/>
            </a:xfrm>
            <a:prstGeom prst="rect">
              <a:avLst/>
            </a:prstGeom>
            <a:effectLst>
              <a:softEdge rad="127000"/>
            </a:effectLst>
          </p:spPr>
        </p:pic>
      </p:grpSp>
    </p:spTree>
    <p:extLst>
      <p:ext uri="{BB962C8B-B14F-4D97-AF65-F5344CB8AC3E}">
        <p14:creationId xmlns:p14="http://schemas.microsoft.com/office/powerpoint/2010/main" val="429252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Ορθογώνιο 10"/>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Ηλεκτρομαγνητικά κύματα</a:t>
            </a:r>
            <a:endParaRPr lang="en-US" sz="4200" u="sng" dirty="0">
              <a:solidFill>
                <a:schemeClr val="accent4">
                  <a:lumMod val="40000"/>
                  <a:lumOff val="60000"/>
                </a:schemeClr>
              </a:solidFill>
            </a:endParaRPr>
          </a:p>
        </p:txBody>
      </p:sp>
      <p:sp>
        <p:nvSpPr>
          <p:cNvPr id="7" name="Content Placeholder 2"/>
          <p:cNvSpPr>
            <a:spLocks noGrp="1"/>
          </p:cNvSpPr>
          <p:nvPr>
            <p:ph idx="1"/>
          </p:nvPr>
        </p:nvSpPr>
        <p:spPr>
          <a:xfrm>
            <a:off x="263854" y="938911"/>
            <a:ext cx="6018193" cy="5834107"/>
          </a:xfrm>
        </p:spPr>
        <p:txBody>
          <a:bodyPr>
            <a:normAutofit/>
          </a:bodyPr>
          <a:lstStyle/>
          <a:p>
            <a:pPr algn="just"/>
            <a:r>
              <a:rPr lang="el-GR" sz="2400" dirty="0">
                <a:solidFill>
                  <a:schemeClr val="tx1"/>
                </a:solidFill>
              </a:rPr>
              <a:t>Τα </a:t>
            </a:r>
            <a:r>
              <a:rPr lang="el-GR" sz="2400" b="1" u="sng" dirty="0">
                <a:solidFill>
                  <a:schemeClr val="tx1"/>
                </a:solidFill>
              </a:rPr>
              <a:t>ηλεκτρομαγνητικά κύματα</a:t>
            </a:r>
            <a:r>
              <a:rPr lang="el-GR" sz="2400" b="1" dirty="0">
                <a:solidFill>
                  <a:schemeClr val="tx1"/>
                </a:solidFill>
              </a:rPr>
              <a:t> </a:t>
            </a:r>
            <a:r>
              <a:rPr lang="el-GR" sz="2400" dirty="0">
                <a:solidFill>
                  <a:schemeClr val="tx1"/>
                </a:solidFill>
              </a:rPr>
              <a:t>είναι συγχρονισμένα ταλαντούμενα ηλεκτρικά και μαγνητικά πεδία τα οποία ταλαντώνονται σε κάθετα επίπεδα μεταξύ τους και κάθετα προς την διεύθυνση διάδοσης. </a:t>
            </a:r>
            <a:endParaRPr lang="en-US" sz="2400" dirty="0">
              <a:solidFill>
                <a:schemeClr val="tx1"/>
              </a:solidFill>
            </a:endParaRPr>
          </a:p>
          <a:p>
            <a:pPr algn="just"/>
            <a:r>
              <a:rPr lang="el-GR" sz="2400" dirty="0">
                <a:solidFill>
                  <a:schemeClr val="tx1"/>
                </a:solidFill>
              </a:rPr>
              <a:t>Διαδίδονται στο κενό με ταχύτητα ίση με την ταχύτητα του φωτός αλλά και μέσα στην ύλη με ταχύτητα λίγο μικρότερη απ' την ταχύτητα του φωτός.</a:t>
            </a:r>
            <a:endParaRPr lang="en-US" sz="2400" dirty="0">
              <a:solidFill>
                <a:schemeClr val="tx1"/>
              </a:solidFill>
            </a:endParaRPr>
          </a:p>
        </p:txBody>
      </p:sp>
      <p:pic>
        <p:nvPicPr>
          <p:cNvPr id="1026" name="Picture 2">
            <a:extLst>
              <a:ext uri="{FF2B5EF4-FFF2-40B4-BE49-F238E27FC236}">
                <a16:creationId xmlns:a16="http://schemas.microsoft.com/office/drawing/2014/main" id="{FF949228-65C6-C630-DC3F-02CA15352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867" y="1536081"/>
            <a:ext cx="5351082" cy="445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Ηλεκτρομαγνητικό φάσμα</a:t>
            </a:r>
            <a:endParaRPr lang="en-US" sz="4200" u="sng" dirty="0">
              <a:solidFill>
                <a:schemeClr val="accent4">
                  <a:lumMod val="40000"/>
                  <a:lumOff val="60000"/>
                </a:schemeClr>
              </a:solidFill>
            </a:endParaRPr>
          </a:p>
        </p:txBody>
      </p:sp>
      <p:pic>
        <p:nvPicPr>
          <p:cNvPr id="2" name="Εικόνα 1">
            <a:extLst>
              <a:ext uri="{FF2B5EF4-FFF2-40B4-BE49-F238E27FC236}">
                <a16:creationId xmlns:a16="http://schemas.microsoft.com/office/drawing/2014/main" id="{74C38A3F-348E-61A5-4B86-EC165A927DCC}"/>
              </a:ext>
            </a:extLst>
          </p:cNvPr>
          <p:cNvPicPr>
            <a:picLocks noChangeAspect="1"/>
          </p:cNvPicPr>
          <p:nvPr/>
        </p:nvPicPr>
        <p:blipFill>
          <a:blip r:embed="rId2"/>
          <a:stretch>
            <a:fillRect/>
          </a:stretch>
        </p:blipFill>
        <p:spPr>
          <a:xfrm>
            <a:off x="629920" y="1582345"/>
            <a:ext cx="10769600" cy="4770168"/>
          </a:xfrm>
          <a:prstGeom prst="rect">
            <a:avLst/>
          </a:prstGeom>
        </p:spPr>
      </p:pic>
      <p:sp>
        <p:nvSpPr>
          <p:cNvPr id="3" name="TextBox 2">
            <a:extLst>
              <a:ext uri="{FF2B5EF4-FFF2-40B4-BE49-F238E27FC236}">
                <a16:creationId xmlns:a16="http://schemas.microsoft.com/office/drawing/2014/main" id="{8F8202AC-5CB1-749D-A437-F8192EA5489A}"/>
              </a:ext>
            </a:extLst>
          </p:cNvPr>
          <p:cNvSpPr txBox="1"/>
          <p:nvPr/>
        </p:nvSpPr>
        <p:spPr>
          <a:xfrm>
            <a:off x="8457527" y="5299487"/>
            <a:ext cx="2832265"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l-GR" b="1" dirty="0">
                <a:solidFill>
                  <a:schemeClr val="accent3">
                    <a:lumMod val="50000"/>
                  </a:schemeClr>
                </a:solidFill>
              </a:rPr>
              <a:t>Όσο αυξάνεται το μήκος κύματος λ μειώνεται η συχνότητα </a:t>
            </a:r>
            <a:r>
              <a:rPr lang="en-US" b="1" dirty="0">
                <a:solidFill>
                  <a:schemeClr val="accent3">
                    <a:lumMod val="50000"/>
                  </a:schemeClr>
                </a:solidFill>
              </a:rPr>
              <a:t>f</a:t>
            </a:r>
            <a:endParaRPr lang="el-GR" b="1" dirty="0">
              <a:solidFill>
                <a:schemeClr val="accent3">
                  <a:lumMod val="50000"/>
                </a:schemeClr>
              </a:solidFill>
            </a:endParaRPr>
          </a:p>
        </p:txBody>
      </p:sp>
      <p:sp>
        <p:nvSpPr>
          <p:cNvPr id="4" name="TextBox 3">
            <a:extLst>
              <a:ext uri="{FF2B5EF4-FFF2-40B4-BE49-F238E27FC236}">
                <a16:creationId xmlns:a16="http://schemas.microsoft.com/office/drawing/2014/main" id="{7B12DD5F-5266-8BB5-5CBD-2297F79A0DEE}"/>
              </a:ext>
            </a:extLst>
          </p:cNvPr>
          <p:cNvSpPr txBox="1"/>
          <p:nvPr/>
        </p:nvSpPr>
        <p:spPr>
          <a:xfrm>
            <a:off x="6132350" y="3202801"/>
            <a:ext cx="3767780" cy="400110"/>
          </a:xfrm>
          <a:prstGeom prst="rect">
            <a:avLst/>
          </a:prstGeom>
          <a:noFill/>
        </p:spPr>
        <p:txBody>
          <a:bodyPr wrap="square" rtlCol="0">
            <a:spAutoFit/>
          </a:bodyPr>
          <a:lstStyle/>
          <a:p>
            <a:pPr algn="ctr"/>
            <a:r>
              <a:rPr lang="el-GR" sz="2000" b="1" dirty="0">
                <a:solidFill>
                  <a:schemeClr val="accent1"/>
                </a:solidFill>
                <a:highlight>
                  <a:srgbClr val="FFFF00"/>
                </a:highlight>
              </a:rPr>
              <a:t>Άξονας μήκους κύματος λ</a:t>
            </a:r>
          </a:p>
        </p:txBody>
      </p:sp>
      <p:sp>
        <p:nvSpPr>
          <p:cNvPr id="7" name="TextBox 6">
            <a:extLst>
              <a:ext uri="{FF2B5EF4-FFF2-40B4-BE49-F238E27FC236}">
                <a16:creationId xmlns:a16="http://schemas.microsoft.com/office/drawing/2014/main" id="{C6147B9E-D60E-5014-A94E-BB75BDA333B6}"/>
              </a:ext>
            </a:extLst>
          </p:cNvPr>
          <p:cNvSpPr txBox="1"/>
          <p:nvPr/>
        </p:nvSpPr>
        <p:spPr>
          <a:xfrm>
            <a:off x="7556152" y="4657344"/>
            <a:ext cx="2832264" cy="430887"/>
          </a:xfrm>
          <a:prstGeom prst="rect">
            <a:avLst/>
          </a:prstGeom>
          <a:noFill/>
        </p:spPr>
        <p:txBody>
          <a:bodyPr wrap="square">
            <a:spAutoFit/>
          </a:bodyPr>
          <a:lstStyle/>
          <a:p>
            <a:pPr algn="ctr"/>
            <a:r>
              <a:rPr lang="el-GR" sz="2200" b="1" dirty="0">
                <a:solidFill>
                  <a:schemeClr val="accent1"/>
                </a:solidFill>
                <a:highlight>
                  <a:srgbClr val="FFFF00"/>
                </a:highlight>
              </a:rPr>
              <a:t>Άξονας συχνότητας </a:t>
            </a:r>
            <a:r>
              <a:rPr lang="en-US" sz="2200" b="1" dirty="0">
                <a:solidFill>
                  <a:schemeClr val="accent1"/>
                </a:solidFill>
                <a:highlight>
                  <a:srgbClr val="FFFF00"/>
                </a:highlight>
              </a:rPr>
              <a:t>f</a:t>
            </a:r>
            <a:endParaRPr lang="el-GR" sz="2200" dirty="0">
              <a:solidFill>
                <a:schemeClr val="accent1"/>
              </a:solidFill>
              <a:highlight>
                <a:srgbClr val="FFFF00"/>
              </a:highlight>
            </a:endParaRPr>
          </a:p>
        </p:txBody>
      </p:sp>
      <p:cxnSp>
        <p:nvCxnSpPr>
          <p:cNvPr id="8" name="Ευθεία γραμμή σύνδεσης 7">
            <a:extLst>
              <a:ext uri="{FF2B5EF4-FFF2-40B4-BE49-F238E27FC236}">
                <a16:creationId xmlns:a16="http://schemas.microsoft.com/office/drawing/2014/main" id="{D1E16BCB-1E2C-CA13-2834-9BCD66D0A36F}"/>
              </a:ext>
            </a:extLst>
          </p:cNvPr>
          <p:cNvCxnSpPr>
            <a:cxnSpLocks/>
          </p:cNvCxnSpPr>
          <p:nvPr/>
        </p:nvCxnSpPr>
        <p:spPr>
          <a:xfrm>
            <a:off x="642112" y="3864864"/>
            <a:ext cx="106476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04C6DF7A-2750-44D0-A963-91E4621163D6}"/>
              </a:ext>
            </a:extLst>
          </p:cNvPr>
          <p:cNvCxnSpPr>
            <a:cxnSpLocks/>
          </p:cNvCxnSpPr>
          <p:nvPr/>
        </p:nvCxnSpPr>
        <p:spPr>
          <a:xfrm>
            <a:off x="642112" y="4261104"/>
            <a:ext cx="1064768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37E45CCE-3BE8-EFFB-02EF-291A538F2C77}"/>
              </a:ext>
            </a:extLst>
          </p:cNvPr>
          <p:cNvCxnSpPr>
            <a:cxnSpLocks/>
          </p:cNvCxnSpPr>
          <p:nvPr/>
        </p:nvCxnSpPr>
        <p:spPr>
          <a:xfrm>
            <a:off x="9412224" y="3402856"/>
            <a:ext cx="1389888"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3" name="Βέλος: Κάτω 22">
            <a:extLst>
              <a:ext uri="{FF2B5EF4-FFF2-40B4-BE49-F238E27FC236}">
                <a16:creationId xmlns:a16="http://schemas.microsoft.com/office/drawing/2014/main" id="{B1036D01-033E-0DCC-602B-F52537E7803B}"/>
              </a:ext>
            </a:extLst>
          </p:cNvPr>
          <p:cNvSpPr/>
          <p:nvPr/>
        </p:nvSpPr>
        <p:spPr>
          <a:xfrm>
            <a:off x="8016240" y="3602911"/>
            <a:ext cx="310896" cy="2619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Βέλος: Κάτω 23">
            <a:extLst>
              <a:ext uri="{FF2B5EF4-FFF2-40B4-BE49-F238E27FC236}">
                <a16:creationId xmlns:a16="http://schemas.microsoft.com/office/drawing/2014/main" id="{4354A8F7-2F65-684A-A36B-ABEC4301C0D9}"/>
              </a:ext>
            </a:extLst>
          </p:cNvPr>
          <p:cNvSpPr/>
          <p:nvPr/>
        </p:nvSpPr>
        <p:spPr>
          <a:xfrm flipV="1">
            <a:off x="8583168" y="4346446"/>
            <a:ext cx="310896" cy="3096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5" name="Ευθύγραμμο βέλος σύνδεσης 24">
            <a:extLst>
              <a:ext uri="{FF2B5EF4-FFF2-40B4-BE49-F238E27FC236}">
                <a16:creationId xmlns:a16="http://schemas.microsoft.com/office/drawing/2014/main" id="{77DBC2ED-DDAE-0DC4-D5F1-186B9480D260}"/>
              </a:ext>
            </a:extLst>
          </p:cNvPr>
          <p:cNvCxnSpPr>
            <a:cxnSpLocks/>
          </p:cNvCxnSpPr>
          <p:nvPr/>
        </p:nvCxnSpPr>
        <p:spPr>
          <a:xfrm flipH="1">
            <a:off x="6490447" y="4858871"/>
            <a:ext cx="121920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40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94" y="2545245"/>
            <a:ext cx="2310120" cy="1569660"/>
          </a:xfrm>
          <a:prstGeom prst="rect">
            <a:avLst/>
          </a:prstGeom>
          <a:noFill/>
        </p:spPr>
        <p:txBody>
          <a:bodyPr wrap="none" rtlCol="0">
            <a:spAutoFit/>
          </a:bodyPr>
          <a:lstStyle/>
          <a:p>
            <a:r>
              <a:rPr lang="el-GR" sz="2400" b="1" dirty="0"/>
              <a:t>Θεμελιώδη ΗΜ</a:t>
            </a:r>
          </a:p>
          <a:p>
            <a:r>
              <a:rPr lang="el-GR" sz="2400" b="1" dirty="0"/>
              <a:t>Κύματα</a:t>
            </a:r>
          </a:p>
          <a:p>
            <a:endParaRPr lang="en-US" sz="2400" b="1" dirty="0"/>
          </a:p>
          <a:p>
            <a:r>
              <a:rPr lang="el-GR" sz="2400" b="1" dirty="0">
                <a:solidFill>
                  <a:srgbClr val="FF0000"/>
                </a:solidFill>
              </a:rPr>
              <a:t>Τηλεπικοινωνίες</a:t>
            </a:r>
            <a:endParaRPr lang="en-US" sz="2400" b="1" dirty="0">
              <a:solidFill>
                <a:srgbClr val="FF0000"/>
              </a:solidFill>
            </a:endParaRPr>
          </a:p>
        </p:txBody>
      </p:sp>
      <p:grpSp>
        <p:nvGrpSpPr>
          <p:cNvPr id="3" name="Ομάδα 2">
            <a:extLst>
              <a:ext uri="{FF2B5EF4-FFF2-40B4-BE49-F238E27FC236}">
                <a16:creationId xmlns:a16="http://schemas.microsoft.com/office/drawing/2014/main" id="{7D46614A-27A1-880D-A388-1CC9DE977A07}"/>
              </a:ext>
            </a:extLst>
          </p:cNvPr>
          <p:cNvGrpSpPr/>
          <p:nvPr/>
        </p:nvGrpSpPr>
        <p:grpSpPr>
          <a:xfrm>
            <a:off x="2572512" y="1158240"/>
            <a:ext cx="9447994" cy="4474464"/>
            <a:chOff x="2572512" y="1158240"/>
            <a:chExt cx="9447994" cy="4474464"/>
          </a:xfrm>
        </p:grpSpPr>
        <p:sp>
          <p:nvSpPr>
            <p:cNvPr id="2" name="Ορθογώνιο 1">
              <a:extLst>
                <a:ext uri="{FF2B5EF4-FFF2-40B4-BE49-F238E27FC236}">
                  <a16:creationId xmlns:a16="http://schemas.microsoft.com/office/drawing/2014/main" id="{F16346F8-80C9-EA29-6CCC-016490E0ED4F}"/>
                </a:ext>
              </a:extLst>
            </p:cNvPr>
            <p:cNvSpPr/>
            <p:nvPr/>
          </p:nvSpPr>
          <p:spPr>
            <a:xfrm>
              <a:off x="2572512" y="1158240"/>
              <a:ext cx="9447994" cy="4474464"/>
            </a:xfrm>
            <a:prstGeom prst="rect">
              <a:avLst/>
            </a:prstGeom>
            <a:ln>
              <a:solidFill>
                <a:schemeClr val="tx1"/>
              </a:solidFill>
            </a:ln>
            <a:effectLst>
              <a:softEdge rad="1270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pic>
          <p:nvPicPr>
            <p:cNvPr id="5" name="Picture 2"/>
            <p:cNvPicPr>
              <a:picLocks noChangeAspect="1"/>
            </p:cNvPicPr>
            <p:nvPr/>
          </p:nvPicPr>
          <p:blipFill rotWithShape="1">
            <a:blip r:embed="rId2"/>
            <a:srcRect b="8814"/>
            <a:stretch/>
          </p:blipFill>
          <p:spPr>
            <a:xfrm>
              <a:off x="2875789" y="1466350"/>
              <a:ext cx="8728195" cy="3776210"/>
            </a:xfrm>
            <a:prstGeom prst="rect">
              <a:avLst/>
            </a:prstGeom>
          </p:spPr>
        </p:pic>
      </p:grpSp>
      <p:sp>
        <p:nvSpPr>
          <p:cNvPr id="6" name="Ορθογώνιο 5"/>
          <p:cNvSpPr/>
          <p:nvPr/>
        </p:nvSpPr>
        <p:spPr>
          <a:xfrm>
            <a:off x="1896624" y="0"/>
            <a:ext cx="8398752"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Ηλεκτρομαγνητικά κύματα</a:t>
            </a:r>
            <a:endParaRPr lang="en-US" sz="4200" u="sng" dirty="0">
              <a:solidFill>
                <a:schemeClr val="accent4">
                  <a:lumMod val="40000"/>
                  <a:lumOff val="60000"/>
                </a:schemeClr>
              </a:solidFill>
            </a:endParaRPr>
          </a:p>
        </p:txBody>
      </p:sp>
    </p:spTree>
    <p:extLst>
      <p:ext uri="{BB962C8B-B14F-4D97-AF65-F5344CB8AC3E}">
        <p14:creationId xmlns:p14="http://schemas.microsoft.com/office/powerpoint/2010/main" val="364912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C6D6EB-C0A0-4C86-D15A-D687A4F9A851}"/>
              </a:ext>
            </a:extLst>
          </p:cNvPr>
          <p:cNvPicPr>
            <a:picLocks noChangeAspect="1"/>
          </p:cNvPicPr>
          <p:nvPr/>
        </p:nvPicPr>
        <p:blipFill>
          <a:blip r:embed="rId2"/>
          <a:stretch>
            <a:fillRect/>
          </a:stretch>
        </p:blipFill>
        <p:spPr>
          <a:xfrm>
            <a:off x="4133088" y="1121664"/>
            <a:ext cx="7827264" cy="4608576"/>
          </a:xfrm>
          <a:prstGeom prst="rect">
            <a:avLst/>
          </a:prstGeom>
        </p:spPr>
      </p:pic>
      <p:sp>
        <p:nvSpPr>
          <p:cNvPr id="8" name="Ορθογώνιο 7"/>
          <p:cNvSpPr/>
          <p:nvPr/>
        </p:nvSpPr>
        <p:spPr>
          <a:xfrm>
            <a:off x="730601" y="15497"/>
            <a:ext cx="10766586"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Πόλωση ηλεκτρομαγνητικών κυμάτων - 1</a:t>
            </a:r>
            <a:endParaRPr lang="en-US" sz="4200" u="sng" dirty="0">
              <a:solidFill>
                <a:schemeClr val="accent4">
                  <a:lumMod val="40000"/>
                  <a:lumOff val="60000"/>
                </a:schemeClr>
              </a:solidFill>
            </a:endParaRPr>
          </a:p>
        </p:txBody>
      </p:sp>
      <p:pic>
        <p:nvPicPr>
          <p:cNvPr id="2052" name="Picture 4" descr="Linear, Circular and Elliptical Polarization Animation in a Single Shot on  Make a GIF">
            <a:extLst>
              <a:ext uri="{FF2B5EF4-FFF2-40B4-BE49-F238E27FC236}">
                <a16:creationId xmlns:a16="http://schemas.microsoft.com/office/drawing/2014/main" id="{692A5A30-CFBB-5D28-CB38-DD014BA89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370" y="1340383"/>
            <a:ext cx="7317783" cy="4177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BE7189-DA43-311B-4EA0-44824E9687E7}"/>
              </a:ext>
            </a:extLst>
          </p:cNvPr>
          <p:cNvSpPr txBox="1"/>
          <p:nvPr/>
        </p:nvSpPr>
        <p:spPr>
          <a:xfrm>
            <a:off x="4238847" y="5741943"/>
            <a:ext cx="7474827" cy="646331"/>
          </a:xfrm>
          <a:prstGeom prst="rect">
            <a:avLst/>
          </a:prstGeom>
          <a:noFill/>
        </p:spPr>
        <p:txBody>
          <a:bodyPr wrap="square" rtlCol="0">
            <a:spAutoFit/>
          </a:bodyPr>
          <a:lstStyle/>
          <a:p>
            <a:pPr algn="ctr"/>
            <a:r>
              <a:rPr lang="el-GR" dirty="0">
                <a:solidFill>
                  <a:schemeClr val="accent4">
                    <a:lumMod val="20000"/>
                    <a:lumOff val="8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Στο σχήμα φαίνεται μόνο η ταλάντωση του ηλεκτρικού πεδίου. Το μαγνητικό πεδίο που εδώ δεν φαίνεται είναι πάντα κάθετο στο ηλεκτρικό πεδίο</a:t>
            </a:r>
          </a:p>
        </p:txBody>
      </p:sp>
      <p:sp>
        <p:nvSpPr>
          <p:cNvPr id="5" name="TextBox 4">
            <a:extLst>
              <a:ext uri="{FF2B5EF4-FFF2-40B4-BE49-F238E27FC236}">
                <a16:creationId xmlns:a16="http://schemas.microsoft.com/office/drawing/2014/main" id="{2CDC5457-C9E4-4EFA-7581-70A7B05ADAFC}"/>
              </a:ext>
            </a:extLst>
          </p:cNvPr>
          <p:cNvSpPr txBox="1"/>
          <p:nvPr/>
        </p:nvSpPr>
        <p:spPr>
          <a:xfrm>
            <a:off x="175686" y="1006608"/>
            <a:ext cx="3957402" cy="5632311"/>
          </a:xfrm>
          <a:prstGeom prst="rect">
            <a:avLst/>
          </a:prstGeom>
          <a:noFill/>
        </p:spPr>
        <p:txBody>
          <a:bodyPr wrap="square" rtlCol="0">
            <a:spAutoFit/>
          </a:bodyPr>
          <a:lstStyle/>
          <a:p>
            <a:r>
              <a:rPr lang="el-GR" sz="2000" b="1" u="sng" dirty="0">
                <a:effectLst>
                  <a:outerShdw blurRad="38100" dist="38100" dir="2700000" algn="tl">
                    <a:srgbClr val="000000">
                      <a:alpha val="43137"/>
                    </a:srgbClr>
                  </a:outerShdw>
                </a:effectLst>
                <a:highlight>
                  <a:srgbClr val="800000"/>
                </a:highlight>
                <a:latin typeface="Calibri" panose="020F0502020204030204" pitchFamily="34" charset="0"/>
                <a:cs typeface="Calibri" panose="020F0502020204030204" pitchFamily="34" charset="0"/>
              </a:rPr>
              <a:t>Γραμμικά πολωμένο κύμα</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 πεδία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και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ταλαντώνονται σε ένα σταθερό επίπεδο και η κατεύθυνση του ηλεκτρικού πεδίου παραμένει σταθερή με το χρόνο.</a:t>
            </a:r>
          </a:p>
          <a:p>
            <a:r>
              <a:rPr lang="el-GR" sz="2000" b="1" u="sng" dirty="0">
                <a:effectLst>
                  <a:outerShdw blurRad="38100" dist="38100" dir="2700000" algn="tl">
                    <a:srgbClr val="000000">
                      <a:alpha val="43137"/>
                    </a:srgbClr>
                  </a:outerShdw>
                </a:effectLst>
                <a:highlight>
                  <a:srgbClr val="800000"/>
                </a:highlight>
                <a:latin typeface="Calibri" panose="020F0502020204030204" pitchFamily="34" charset="0"/>
                <a:cs typeface="Calibri" panose="020F0502020204030204" pitchFamily="34" charset="0"/>
              </a:rPr>
              <a:t>Κυκλικά πολωμένο κύμα</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 πεδία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και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 </a:t>
            </a:r>
            <a:r>
              <a:rPr lang="el-GR"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περιστρέφονται</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σε επίπεδο κάθετο προς την κατεύθυνση διάδοσης, διαγράφοντας έναν κύκλο. Τα κυκλικά πολωμένα κύματα μπορεί να είναι είτε δεξιόστροφα είτε αριστερόστροφα.</a:t>
            </a:r>
          </a:p>
          <a:p>
            <a:r>
              <a:rPr lang="el-GR" sz="2000" b="1" u="sng" dirty="0">
                <a:effectLst>
                  <a:outerShdw blurRad="38100" dist="38100" dir="2700000" algn="tl">
                    <a:srgbClr val="000000">
                      <a:alpha val="43137"/>
                    </a:srgbClr>
                  </a:outerShdw>
                </a:effectLst>
                <a:highlight>
                  <a:srgbClr val="800000"/>
                </a:highlight>
                <a:latin typeface="Calibri" panose="020F0502020204030204" pitchFamily="34" charset="0"/>
                <a:cs typeface="Calibri" panose="020F0502020204030204" pitchFamily="34" charset="0"/>
              </a:rPr>
              <a:t>Ελλειπτικά πολωμένο κύμα</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 πεδία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και </a:t>
            </a:r>
            <a:r>
              <a:rPr lang="el-G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 </a:t>
            </a:r>
            <a:r>
              <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ταλαντώνονται σε ελλειπτικό σχήμα. Το επίπεδο ταλάντωσης των ηλεκτρικών και μαγνητικών πεδίων έχει κλίση ως προς την κατεύθυνση διάδοσης</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l-G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92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674" y="2403662"/>
            <a:ext cx="1775101" cy="830997"/>
          </a:xfrm>
          <a:prstGeom prst="rect">
            <a:avLst/>
          </a:prstGeom>
          <a:noFill/>
        </p:spPr>
        <p:txBody>
          <a:bodyPr wrap="none" rtlCol="0">
            <a:spAutoFit/>
          </a:bodyPr>
          <a:lstStyle/>
          <a:p>
            <a:r>
              <a:rPr lang="el-GR" sz="2400" b="1" dirty="0"/>
              <a:t>Πόλωση ΗΜ</a:t>
            </a:r>
          </a:p>
          <a:p>
            <a:r>
              <a:rPr lang="el-GR" sz="2400" b="1" dirty="0"/>
              <a:t>κυμάτων</a:t>
            </a:r>
            <a:endParaRPr lang="en-US" sz="2400" b="1" dirty="0"/>
          </a:p>
        </p:txBody>
      </p:sp>
      <p:pic>
        <p:nvPicPr>
          <p:cNvPr id="5" name="Picture 3"/>
          <p:cNvPicPr>
            <a:picLocks noChangeAspect="1"/>
          </p:cNvPicPr>
          <p:nvPr/>
        </p:nvPicPr>
        <p:blipFill rotWithShape="1">
          <a:blip r:embed="rId2"/>
          <a:srcRect t="3341" b="2758"/>
          <a:stretch/>
        </p:blipFill>
        <p:spPr>
          <a:xfrm>
            <a:off x="3272138" y="1346387"/>
            <a:ext cx="5647724" cy="3620464"/>
          </a:xfrm>
          <a:prstGeom prst="rect">
            <a:avLst/>
          </a:prstGeom>
          <a:effectLst>
            <a:softEdge rad="31750"/>
          </a:effectLst>
        </p:spPr>
      </p:pic>
      <p:sp>
        <p:nvSpPr>
          <p:cNvPr id="6" name="TextBox 5"/>
          <p:cNvSpPr txBox="1"/>
          <p:nvPr/>
        </p:nvSpPr>
        <p:spPr>
          <a:xfrm>
            <a:off x="295275" y="5156758"/>
            <a:ext cx="11601450" cy="1323439"/>
          </a:xfrm>
          <a:prstGeom prst="rect">
            <a:avLst/>
          </a:prstGeom>
          <a:noFill/>
        </p:spPr>
        <p:txBody>
          <a:bodyPr wrap="square" rtlCol="0">
            <a:spAutoFit/>
          </a:bodyPr>
          <a:lstStyle/>
          <a:p>
            <a:r>
              <a:rPr lang="el-GR" sz="2000" b="1" dirty="0"/>
              <a:t>Ελλειπτική πόλωση - Κυκλική πόλωση (Kraus, 1993), (Alonso &amp; Finn, 1992):</a:t>
            </a:r>
            <a:r>
              <a:rPr lang="el-GR" sz="2000" dirty="0"/>
              <a:t> </a:t>
            </a:r>
          </a:p>
          <a:p>
            <a:pPr algn="just"/>
            <a:r>
              <a:rPr lang="el-GR" sz="2000" b="1" dirty="0"/>
              <a:t>Ελλειπτική πόλωση</a:t>
            </a:r>
            <a:r>
              <a:rPr lang="en-US" sz="2000" b="1" dirty="0"/>
              <a:t>:</a:t>
            </a:r>
            <a:r>
              <a:rPr lang="el-GR" sz="2000" b="1" dirty="0"/>
              <a:t> </a:t>
            </a:r>
            <a:r>
              <a:rPr lang="el-GR" sz="2000" dirty="0"/>
              <a:t>Το διάνυσμα </a:t>
            </a:r>
            <a:r>
              <a:rPr lang="el-GR" sz="2000" b="1" i="1" dirty="0"/>
              <a:t>Ε </a:t>
            </a:r>
            <a:r>
              <a:rPr lang="el-GR" sz="2000" dirty="0"/>
              <a:t>(αλλά και το αντίστοιχο </a:t>
            </a:r>
            <a:r>
              <a:rPr lang="el-GR" sz="2000" b="1" i="1" dirty="0"/>
              <a:t>Β</a:t>
            </a:r>
            <a:r>
              <a:rPr lang="el-GR" sz="2000" dirty="0"/>
              <a:t>) περιστρέφεται γύρω από την διεύθυνση διάδοσης διαγράφοντας μια ελλειψοειδή έλικα καθώς το κύμα διαδίδεται στο χώρο, </a:t>
            </a:r>
          </a:p>
          <a:p>
            <a:pPr algn="just"/>
            <a:r>
              <a:rPr lang="el-GR" sz="2000" b="1" dirty="0"/>
              <a:t>Κυκλική πόλωση: </a:t>
            </a:r>
            <a:r>
              <a:rPr lang="el-GR" sz="2000" dirty="0"/>
              <a:t>Το διάνυσμα </a:t>
            </a:r>
            <a:r>
              <a:rPr lang="el-GR" sz="2000" b="1" i="1" dirty="0"/>
              <a:t>Ε </a:t>
            </a:r>
            <a:r>
              <a:rPr lang="el-GR" sz="2000" dirty="0"/>
              <a:t>(αλλά και το αντίστοιχο </a:t>
            </a:r>
            <a:r>
              <a:rPr lang="el-GR" sz="2000" b="1" i="1" dirty="0"/>
              <a:t>Β</a:t>
            </a:r>
            <a:r>
              <a:rPr lang="el-GR" sz="2000" dirty="0"/>
              <a:t>) διαγράφει αντίστοιχη κυκλική έλικα. </a:t>
            </a:r>
            <a:endParaRPr lang="en-US" sz="2000" dirty="0"/>
          </a:p>
        </p:txBody>
      </p:sp>
      <p:sp>
        <p:nvSpPr>
          <p:cNvPr id="2" name="Ορθογώνιο 1">
            <a:extLst>
              <a:ext uri="{FF2B5EF4-FFF2-40B4-BE49-F238E27FC236}">
                <a16:creationId xmlns:a16="http://schemas.microsoft.com/office/drawing/2014/main" id="{ABBBC35A-14F4-CD68-B366-542BD2126149}"/>
              </a:ext>
            </a:extLst>
          </p:cNvPr>
          <p:cNvSpPr/>
          <p:nvPr/>
        </p:nvSpPr>
        <p:spPr>
          <a:xfrm>
            <a:off x="730601" y="15497"/>
            <a:ext cx="10766586" cy="938911"/>
          </a:xfrm>
          <a:prstGeom prst="rect">
            <a:avLst/>
          </a:prstGeom>
        </p:spPr>
        <p:txBody>
          <a:bodyPr wrap="square">
            <a:spAutoFit/>
          </a:bodyPr>
          <a:lstStyle/>
          <a:p>
            <a:pPr algn="ctr">
              <a:lnSpc>
                <a:spcPct val="150000"/>
              </a:lnSpc>
            </a:pPr>
            <a:r>
              <a:rPr lang="el-GR" sz="4200" u="sng" dirty="0">
                <a:solidFill>
                  <a:schemeClr val="accent4">
                    <a:lumMod val="40000"/>
                    <a:lumOff val="60000"/>
                  </a:schemeClr>
                </a:solidFill>
              </a:rPr>
              <a:t>Πόλωση ηλεκτρομαγνητικών κυμάτων - 2</a:t>
            </a:r>
            <a:endParaRPr lang="en-US" sz="4200" u="sng" dirty="0">
              <a:solidFill>
                <a:schemeClr val="accent4">
                  <a:lumMod val="40000"/>
                  <a:lumOff val="60000"/>
                </a:schemeClr>
              </a:solidFill>
            </a:endParaRPr>
          </a:p>
        </p:txBody>
      </p:sp>
    </p:spTree>
    <p:extLst>
      <p:ext uri="{BB962C8B-B14F-4D97-AF65-F5344CB8AC3E}">
        <p14:creationId xmlns:p14="http://schemas.microsoft.com/office/powerpoint/2010/main" val="3545385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Ουράνιο</Template>
  <TotalTime>11525</TotalTime>
  <Words>917</Words>
  <Application>Microsoft Office PowerPoint</Application>
  <PresentationFormat>Ευρεία οθόνη</PresentationFormat>
  <Paragraphs>92</Paragraphs>
  <Slides>20</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20</vt:i4>
      </vt:variant>
    </vt:vector>
  </HeadingPairs>
  <TitlesOfParts>
    <vt:vector size="27" baseType="lpstr">
      <vt:lpstr>Arial</vt:lpstr>
      <vt:lpstr>Calibri</vt:lpstr>
      <vt:lpstr>Calibri Light</vt:lpstr>
      <vt:lpstr>Cambria Math</vt:lpstr>
      <vt:lpstr>Ουράνιο</vt:lpstr>
      <vt:lpstr>MathType 7.0 Equation</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ΗλεκτρομαγνητικΟ ΠρΟτυπο:</vt:lpstr>
      <vt:lpstr>Παρουσίαση του PowerPoint</vt:lpstr>
      <vt:lpstr>Παρουσίαση του PowerPoint</vt:lpstr>
      <vt:lpstr>Εξισώσεις Maxwell στο κενό (free space)</vt:lpstr>
      <vt:lpstr>Εξισωσεις Maxwell στην υλη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Tsormpatzoglou</dc:creator>
  <cp:lastModifiedBy>Andreas Tsormpatzoglou</cp:lastModifiedBy>
  <cp:revision>233</cp:revision>
  <dcterms:created xsi:type="dcterms:W3CDTF">2021-02-23T06:42:38Z</dcterms:created>
  <dcterms:modified xsi:type="dcterms:W3CDTF">2023-10-17T13:36:15Z</dcterms:modified>
</cp:coreProperties>
</file>