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0"/>
  </p:notesMasterIdLst>
  <p:sldIdLst>
    <p:sldId id="256" r:id="rId2"/>
    <p:sldId id="521" r:id="rId3"/>
    <p:sldId id="522" r:id="rId4"/>
    <p:sldId id="523" r:id="rId5"/>
    <p:sldId id="524" r:id="rId6"/>
    <p:sldId id="525" r:id="rId7"/>
    <p:sldId id="311" r:id="rId8"/>
    <p:sldId id="312" r:id="rId9"/>
    <p:sldId id="526" r:id="rId10"/>
    <p:sldId id="527" r:id="rId11"/>
    <p:sldId id="309" r:id="rId12"/>
    <p:sldId id="310" r:id="rId13"/>
    <p:sldId id="528" r:id="rId14"/>
    <p:sldId id="529" r:id="rId15"/>
    <p:sldId id="307" r:id="rId16"/>
    <p:sldId id="308" r:id="rId17"/>
    <p:sldId id="530" r:id="rId18"/>
    <p:sldId id="305" r:id="rId19"/>
    <p:sldId id="306" r:id="rId20"/>
    <p:sldId id="531" r:id="rId21"/>
    <p:sldId id="272" r:id="rId22"/>
    <p:sldId id="304" r:id="rId23"/>
    <p:sldId id="532" r:id="rId24"/>
    <p:sldId id="302" r:id="rId25"/>
    <p:sldId id="300" r:id="rId26"/>
    <p:sldId id="301" r:id="rId27"/>
    <p:sldId id="533" r:id="rId28"/>
    <p:sldId id="534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9" autoAdjust="0"/>
    <p:restoredTop sz="94689" autoAdjust="0"/>
  </p:normalViewPr>
  <p:slideViewPr>
    <p:cSldViewPr>
      <p:cViewPr varScale="1">
        <p:scale>
          <a:sx n="80" d="100"/>
          <a:sy n="80" d="100"/>
        </p:scale>
        <p:origin x="120" y="5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3A8C1B-C894-4FAA-8730-D77666AF79F8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B393FC-A881-4663-96D2-F07E510AF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477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975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195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585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980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003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601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690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433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284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24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900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344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hyperlink" Target="http://goo.gl/qR7o4Z" TargetMode="Externa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hyperlink" Target="http://goo.gl/8evkrx" TargetMode="Externa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hyperlink" Target="http://goo.gl/FGUPng" TargetMode="Externa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hyperlink" Target="http://goo.gl/v5Fwhq" TargetMode="Externa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hyperlink" Target="http://goo.gl/YvQar4" TargetMode="Externa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hyperlink" Target="http://goo.gl/4LomXI" TargetMode="Externa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hyperlink" Target="http://goo.gl/x9D5uB" TargetMode="External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hyperlink" Target="http://goo.gl/j6F08K" TargetMode="External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hyperlink" Target="http://goo.gl/AldYVf" TargetMode="External"/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hyperlink" Target="http://goo.gl/wueSel" TargetMode="Externa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hyperlink" Target="http://goo.gl/f6fPz6" TargetMode="Externa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hyperlink" Target="http://goo.gl/hebZYH" TargetMode="Externa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521451"/>
            <a:ext cx="9144000" cy="995363"/>
          </a:xfrm>
        </p:spPr>
        <p:txBody>
          <a:bodyPr/>
          <a:lstStyle/>
          <a:p>
            <a:r>
              <a:rPr lang="el-GR" dirty="0"/>
              <a:t>Τηλεπικοινωνιακά Δίκτυα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0" y="0"/>
            <a:ext cx="12192000" cy="6869778"/>
            <a:chOff x="0" y="0"/>
            <a:chExt cx="12192000" cy="6869778"/>
          </a:xfrm>
        </p:grpSpPr>
        <p:sp>
          <p:nvSpPr>
            <p:cNvPr id="4" name="TextBox 3"/>
            <p:cNvSpPr txBox="1"/>
            <p:nvPr/>
          </p:nvSpPr>
          <p:spPr>
            <a:xfrm>
              <a:off x="0" y="0"/>
              <a:ext cx="12192000" cy="36933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l-GR" dirty="0"/>
                <a:t>ΠΜΣ Μηχανικών Ηλεκτρονικών Υπολογιστών και Δικτύων</a:t>
              </a:r>
              <a:endParaRPr lang="en-US" dirty="0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0" y="6500446"/>
              <a:ext cx="12192000" cy="369332"/>
              <a:chOff x="0" y="6500446"/>
              <a:chExt cx="9144000" cy="369332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0" y="6500446"/>
                <a:ext cx="9144000" cy="369332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l-GR" dirty="0"/>
                  <a:t>Τμήμα Πληροφορικής &amp; Τηλεπικοινωνιών – Πανεπιστήμιο Ιωαννίνων</a:t>
                </a:r>
                <a:endParaRPr lang="en-US" dirty="0"/>
              </a:p>
            </p:txBody>
          </p:sp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6500446"/>
                <a:ext cx="210800" cy="357553"/>
              </a:xfrm>
              <a:prstGeom prst="rect">
                <a:avLst/>
              </a:prstGeom>
            </p:spPr>
          </p:pic>
        </p:grpSp>
      </p:grpSp>
      <p:sp>
        <p:nvSpPr>
          <p:cNvPr id="3" name="TextBox 2"/>
          <p:cNvSpPr txBox="1"/>
          <p:nvPr/>
        </p:nvSpPr>
        <p:spPr>
          <a:xfrm>
            <a:off x="7543800" y="3352801"/>
            <a:ext cx="2895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Διδάσκοντες</a:t>
            </a:r>
          </a:p>
          <a:p>
            <a:endParaRPr lang="el-GR" dirty="0"/>
          </a:p>
          <a:p>
            <a:r>
              <a:rPr lang="el-GR" dirty="0"/>
              <a:t>Κωνσταντίνος Αγγέλης</a:t>
            </a:r>
          </a:p>
          <a:p>
            <a:r>
              <a:rPr lang="el-GR" dirty="0"/>
              <a:t>Καθηγητής</a:t>
            </a:r>
          </a:p>
          <a:p>
            <a:endParaRPr lang="el-GR" dirty="0"/>
          </a:p>
          <a:p>
            <a:r>
              <a:rPr lang="el-GR" dirty="0"/>
              <a:t>Ανδρέας Τσορμπατζόγλου</a:t>
            </a:r>
          </a:p>
          <a:p>
            <a:r>
              <a:rPr lang="el-GR" dirty="0"/>
              <a:t>Επίκουρος Καθηγητής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1516814"/>
            <a:ext cx="6588181" cy="4941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2705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FHSS Using MFSK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MFSK signal is translated to a new frequency every </a:t>
            </a:r>
            <a:r>
              <a:rPr lang="en-US" i="1" dirty="0" err="1"/>
              <a:t>T</a:t>
            </a:r>
            <a:r>
              <a:rPr lang="en-US" i="1" baseline="-25000" dirty="0" err="1"/>
              <a:t>c</a:t>
            </a:r>
            <a:r>
              <a:rPr lang="en-US" i="1" dirty="0"/>
              <a:t> </a:t>
            </a:r>
            <a:r>
              <a:rPr lang="en-US" dirty="0"/>
              <a:t>seconds by modulating the MFSK signal with the FHSS carrier signal</a:t>
            </a:r>
          </a:p>
          <a:p>
            <a:r>
              <a:rPr lang="en-US" dirty="0"/>
              <a:t>For data rate of </a:t>
            </a:r>
            <a:r>
              <a:rPr lang="en-US" i="1" dirty="0"/>
              <a:t>R:</a:t>
            </a:r>
          </a:p>
          <a:p>
            <a:pPr lvl="1"/>
            <a:r>
              <a:rPr lang="en-US" dirty="0"/>
              <a:t>duration of a bit: </a:t>
            </a:r>
            <a:r>
              <a:rPr lang="en-US" i="1" dirty="0"/>
              <a:t>T </a:t>
            </a:r>
            <a:r>
              <a:rPr lang="en-US" dirty="0"/>
              <a:t>= 1/</a:t>
            </a:r>
            <a:r>
              <a:rPr lang="en-US" i="1" dirty="0"/>
              <a:t>R</a:t>
            </a:r>
            <a:r>
              <a:rPr lang="en-US" dirty="0"/>
              <a:t> seconds</a:t>
            </a:r>
          </a:p>
          <a:p>
            <a:pPr lvl="1"/>
            <a:r>
              <a:rPr lang="en-US" dirty="0"/>
              <a:t>duration of signal element: </a:t>
            </a:r>
            <a:r>
              <a:rPr lang="en-US" i="1" dirty="0" err="1"/>
              <a:t>T</a:t>
            </a:r>
            <a:r>
              <a:rPr lang="en-US" i="1" baseline="-25000" dirty="0" err="1"/>
              <a:t>s</a:t>
            </a:r>
            <a:r>
              <a:rPr lang="en-US" i="1" dirty="0"/>
              <a:t> </a:t>
            </a:r>
            <a:r>
              <a:rPr lang="en-US" dirty="0"/>
              <a:t>= </a:t>
            </a:r>
            <a:r>
              <a:rPr lang="en-US" i="1" dirty="0"/>
              <a:t>LT </a:t>
            </a:r>
            <a:r>
              <a:rPr lang="en-US" dirty="0"/>
              <a:t>seconds</a:t>
            </a:r>
          </a:p>
          <a:p>
            <a:r>
              <a:rPr lang="en-US" i="1" dirty="0" err="1"/>
              <a:t>T</a:t>
            </a:r>
            <a:r>
              <a:rPr lang="en-US" i="1" baseline="-25000" dirty="0" err="1"/>
              <a:t>c</a:t>
            </a:r>
            <a:r>
              <a:rPr lang="en-US" i="1" baseline="-25000" dirty="0"/>
              <a:t> </a:t>
            </a:r>
            <a:r>
              <a:rPr lang="en-US" dirty="0"/>
              <a:t>≥ </a:t>
            </a:r>
            <a:r>
              <a:rPr lang="en-US" i="1" dirty="0" err="1"/>
              <a:t>T</a:t>
            </a:r>
            <a:r>
              <a:rPr lang="en-US" i="1" baseline="-25000" dirty="0" err="1"/>
              <a:t>s</a:t>
            </a:r>
            <a:r>
              <a:rPr lang="en-US" i="1" dirty="0"/>
              <a:t> - </a:t>
            </a:r>
            <a:r>
              <a:rPr lang="en-US" dirty="0"/>
              <a:t>slow-frequency-hop spread spectrum</a:t>
            </a:r>
          </a:p>
          <a:p>
            <a:r>
              <a:rPr lang="en-US" i="1" dirty="0" err="1"/>
              <a:t>T</a:t>
            </a:r>
            <a:r>
              <a:rPr lang="en-US" i="1" baseline="-25000" dirty="0" err="1"/>
              <a:t>c</a:t>
            </a:r>
            <a:r>
              <a:rPr lang="en-US" i="1" baseline="-25000" dirty="0"/>
              <a:t> </a:t>
            </a:r>
            <a:r>
              <a:rPr lang="en-US" dirty="0"/>
              <a:t>&lt; </a:t>
            </a:r>
            <a:r>
              <a:rPr lang="en-US" i="1" dirty="0" err="1"/>
              <a:t>T</a:t>
            </a:r>
            <a:r>
              <a:rPr lang="en-US" i="1" baseline="-25000" dirty="0" err="1"/>
              <a:t>s</a:t>
            </a:r>
            <a:r>
              <a:rPr lang="en-US" dirty="0"/>
              <a:t> - fast-frequency-hop spread spectrum</a:t>
            </a:r>
          </a:p>
        </p:txBody>
      </p:sp>
    </p:spTree>
    <p:extLst>
      <p:ext uri="{BB962C8B-B14F-4D97-AF65-F5344CB8AC3E}">
        <p14:creationId xmlns:p14="http://schemas.microsoft.com/office/powerpoint/2010/main" val="1049408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r>
              <a:rPr lang="en-US" dirty="0"/>
              <a:t>9.4 Slow-Frequency-Hop Spread Spectrum Using MFSK </a:t>
            </a:r>
            <a:br>
              <a:rPr lang="en-US" dirty="0"/>
            </a:br>
            <a:r>
              <a:rPr lang="en-US" dirty="0"/>
              <a:t>1M = 4, k = 22</a:t>
            </a:r>
          </a:p>
        </p:txBody>
      </p:sp>
      <p:pic>
        <p:nvPicPr>
          <p:cNvPr id="6" name="Picture Placeholder 5" descr="Ch09fig04.eps">
            <a:hlinkClick r:id="rId2"/>
          </p:cNvPr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7828" b="-1782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7627482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r>
              <a:rPr lang="en-US" dirty="0"/>
              <a:t>9.5 Frequency-Hop Spread Spectrum Using MFSK 1M = 4, k = 22</a:t>
            </a:r>
          </a:p>
        </p:txBody>
      </p:sp>
      <p:pic>
        <p:nvPicPr>
          <p:cNvPr id="6" name="Picture Placeholder 5" descr="Ch09fig05.eps">
            <a:hlinkClick r:id="rId2"/>
          </p:cNvPr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7293" b="-1729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9429038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FHSS Performance Considerations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Large number of frequencies used</a:t>
            </a:r>
          </a:p>
          <a:p>
            <a:r>
              <a:rPr lang="en-US" dirty="0"/>
              <a:t>Results in a system that is quite resistant to jamming</a:t>
            </a:r>
          </a:p>
          <a:p>
            <a:pPr lvl="1"/>
            <a:r>
              <a:rPr lang="en-US" dirty="0"/>
              <a:t>Jammer must jam all frequencies</a:t>
            </a:r>
          </a:p>
          <a:p>
            <a:pPr lvl="1"/>
            <a:r>
              <a:rPr lang="en-US" dirty="0"/>
              <a:t>With fixed power, this reduces the jamming power in any one frequency band</a:t>
            </a:r>
          </a:p>
        </p:txBody>
      </p:sp>
    </p:spTree>
    <p:extLst>
      <p:ext uri="{BB962C8B-B14F-4D97-AF65-F5344CB8AC3E}">
        <p14:creationId xmlns:p14="http://schemas.microsoft.com/office/powerpoint/2010/main" val="20896044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Direct Sequence Spread Spectrum (DSSS)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bit in original signal is represented by multiple bits in the transmitted signal</a:t>
            </a:r>
          </a:p>
          <a:p>
            <a:r>
              <a:rPr lang="en-US" dirty="0"/>
              <a:t>Spreading code spreads signal across a wider frequency band </a:t>
            </a:r>
          </a:p>
          <a:p>
            <a:pPr lvl="1"/>
            <a:r>
              <a:rPr lang="en-US" dirty="0"/>
              <a:t>Spread is in direct proportion to number of bits used</a:t>
            </a:r>
          </a:p>
          <a:p>
            <a:r>
              <a:rPr lang="en-US" dirty="0"/>
              <a:t>One technique combines digital information stream with the spreading code bit stream using exclusive-OR (</a:t>
            </a:r>
            <a:r>
              <a:rPr lang="en-US"/>
              <a:t>Figure 9.6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119441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9.6 Example of Direct Sequence Spread Spectrum</a:t>
            </a:r>
          </a:p>
        </p:txBody>
      </p:sp>
      <p:pic>
        <p:nvPicPr>
          <p:cNvPr id="6" name="Picture Placeholder 5" descr="Ch09fig06.eps">
            <a:hlinkClick r:id="rId2"/>
          </p:cNvPr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0824" b="-1082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022989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9.7 Direct Sequence Spread Spectrum System</a:t>
            </a:r>
          </a:p>
        </p:txBody>
      </p:sp>
      <p:pic>
        <p:nvPicPr>
          <p:cNvPr id="6" name="Picture Placeholder 5" descr="Ch09fig07.eps">
            <a:hlinkClick r:id="rId2"/>
          </p:cNvPr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938" r="-1893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0679822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DSSS Using BPSK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Multiply BPSK signal,</a:t>
            </a:r>
          </a:p>
          <a:p>
            <a:pPr lvl="1" algn="ctr">
              <a:buFont typeface="Wingdings" charset="0"/>
              <a:buNone/>
            </a:pPr>
            <a:r>
              <a:rPr lang="en-US" i="1" dirty="0" err="1"/>
              <a:t>s</a:t>
            </a:r>
            <a:r>
              <a:rPr lang="en-US" i="1" baseline="-25000" dirty="0" err="1"/>
              <a:t>d</a:t>
            </a:r>
            <a:r>
              <a:rPr lang="en-US" dirty="0"/>
              <a:t>(</a:t>
            </a:r>
            <a:r>
              <a:rPr lang="en-US" i="1" dirty="0"/>
              <a:t>t</a:t>
            </a:r>
            <a:r>
              <a:rPr lang="en-US" dirty="0"/>
              <a:t>) = </a:t>
            </a:r>
            <a:r>
              <a:rPr lang="en-US" i="1" dirty="0"/>
              <a:t>A d</a:t>
            </a:r>
            <a:r>
              <a:rPr lang="en-US" dirty="0"/>
              <a:t>(</a:t>
            </a:r>
            <a:r>
              <a:rPr lang="en-US" i="1" dirty="0"/>
              <a:t>t</a:t>
            </a:r>
            <a:r>
              <a:rPr lang="en-US" dirty="0"/>
              <a:t>) </a:t>
            </a:r>
            <a:r>
              <a:rPr lang="en-US" dirty="0" err="1"/>
              <a:t>cos</a:t>
            </a:r>
            <a:r>
              <a:rPr lang="en-US" dirty="0"/>
              <a:t>(</a:t>
            </a:r>
            <a:r>
              <a:rPr lang="en-US" dirty="0">
                <a:latin typeface="Symbol" charset="0"/>
              </a:rPr>
              <a:t>2π </a:t>
            </a:r>
            <a:r>
              <a:rPr lang="en-US" i="1" dirty="0" err="1"/>
              <a:t>f</a:t>
            </a:r>
            <a:r>
              <a:rPr lang="en-US" i="1" baseline="-25000" dirty="0" err="1"/>
              <a:t>c</a:t>
            </a:r>
            <a:r>
              <a:rPr lang="en-US" i="1" dirty="0" err="1"/>
              <a:t>t</a:t>
            </a:r>
            <a:r>
              <a:rPr lang="en-US" dirty="0"/>
              <a:t>) </a:t>
            </a:r>
          </a:p>
          <a:p>
            <a:pPr>
              <a:buFont typeface="Wingdings" charset="0"/>
              <a:buNone/>
            </a:pPr>
            <a:r>
              <a:rPr lang="en-US" dirty="0"/>
              <a:t>	by </a:t>
            </a:r>
            <a:r>
              <a:rPr lang="en-US" i="1" dirty="0"/>
              <a:t>c</a:t>
            </a:r>
            <a:r>
              <a:rPr lang="en-US" dirty="0"/>
              <a:t>(</a:t>
            </a:r>
            <a:r>
              <a:rPr lang="en-US" i="1" dirty="0"/>
              <a:t>t</a:t>
            </a:r>
            <a:r>
              <a:rPr lang="en-US" dirty="0"/>
              <a:t>)</a:t>
            </a:r>
            <a:r>
              <a:rPr lang="en-US" i="1" dirty="0"/>
              <a:t> </a:t>
            </a:r>
            <a:r>
              <a:rPr lang="en-US" dirty="0"/>
              <a:t>[takes values +1, -1] to get</a:t>
            </a:r>
          </a:p>
          <a:p>
            <a:pPr lvl="1" algn="ctr">
              <a:buFont typeface="Wingdings" charset="0"/>
              <a:buNone/>
            </a:pPr>
            <a:r>
              <a:rPr lang="en-US" i="1" dirty="0"/>
              <a:t>s</a:t>
            </a:r>
            <a:r>
              <a:rPr lang="en-US" dirty="0"/>
              <a:t>(</a:t>
            </a:r>
            <a:r>
              <a:rPr lang="en-US" i="1" dirty="0"/>
              <a:t>t</a:t>
            </a:r>
            <a:r>
              <a:rPr lang="en-US" dirty="0"/>
              <a:t>) = </a:t>
            </a:r>
            <a:r>
              <a:rPr lang="en-US" i="1" dirty="0"/>
              <a:t>A d</a:t>
            </a:r>
            <a:r>
              <a:rPr lang="en-US" dirty="0"/>
              <a:t>(</a:t>
            </a:r>
            <a:r>
              <a:rPr lang="en-US" i="1" dirty="0"/>
              <a:t>t</a:t>
            </a:r>
            <a:r>
              <a:rPr lang="en-US" dirty="0"/>
              <a:t>)</a:t>
            </a:r>
            <a:r>
              <a:rPr lang="en-US" i="1" dirty="0"/>
              <a:t>c</a:t>
            </a:r>
            <a:r>
              <a:rPr lang="en-US" dirty="0"/>
              <a:t>(</a:t>
            </a:r>
            <a:r>
              <a:rPr lang="en-US" i="1" dirty="0"/>
              <a:t>t</a:t>
            </a:r>
            <a:r>
              <a:rPr lang="en-US" dirty="0"/>
              <a:t>) </a:t>
            </a:r>
            <a:r>
              <a:rPr lang="en-US" dirty="0" err="1"/>
              <a:t>cos</a:t>
            </a:r>
            <a:r>
              <a:rPr lang="en-US" dirty="0"/>
              <a:t>(</a:t>
            </a:r>
            <a:r>
              <a:rPr lang="en-US" dirty="0">
                <a:latin typeface="Symbol" charset="0"/>
              </a:rPr>
              <a:t>2π </a:t>
            </a:r>
            <a:r>
              <a:rPr lang="en-US" i="1" dirty="0" err="1"/>
              <a:t>f</a:t>
            </a:r>
            <a:r>
              <a:rPr lang="en-US" i="1" baseline="-25000" dirty="0" err="1"/>
              <a:t>c</a:t>
            </a:r>
            <a:r>
              <a:rPr lang="en-US" i="1" dirty="0" err="1"/>
              <a:t>t</a:t>
            </a:r>
            <a:r>
              <a:rPr lang="en-US" dirty="0"/>
              <a:t>)</a:t>
            </a:r>
          </a:p>
          <a:p>
            <a:pPr lvl="2"/>
            <a:r>
              <a:rPr lang="en-US" i="1" dirty="0"/>
              <a:t>A </a:t>
            </a:r>
            <a:r>
              <a:rPr lang="en-US" dirty="0"/>
              <a:t>= amplitude of signal</a:t>
            </a:r>
          </a:p>
          <a:p>
            <a:pPr lvl="2"/>
            <a:r>
              <a:rPr lang="en-US" i="1" dirty="0"/>
              <a:t>f</a:t>
            </a:r>
            <a:r>
              <a:rPr lang="en-US" i="1" baseline="-25000" dirty="0"/>
              <a:t>c</a:t>
            </a:r>
            <a:r>
              <a:rPr lang="en-US" dirty="0"/>
              <a:t> = carrier frequency</a:t>
            </a:r>
          </a:p>
          <a:p>
            <a:pPr lvl="2"/>
            <a:r>
              <a:rPr lang="en-US" i="1" dirty="0"/>
              <a:t>d</a:t>
            </a:r>
            <a:r>
              <a:rPr lang="en-US" dirty="0"/>
              <a:t>(t) = discrete function [+1, -1]</a:t>
            </a:r>
          </a:p>
          <a:p>
            <a:r>
              <a:rPr lang="en-US" dirty="0"/>
              <a:t>At receiver, incoming signal multiplied by </a:t>
            </a:r>
            <a:r>
              <a:rPr lang="en-US" i="1" dirty="0"/>
              <a:t>c</a:t>
            </a:r>
            <a:r>
              <a:rPr lang="en-US" dirty="0"/>
              <a:t>(</a:t>
            </a:r>
            <a:r>
              <a:rPr lang="en-US" i="1" dirty="0"/>
              <a:t>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Since, </a:t>
            </a:r>
            <a:r>
              <a:rPr lang="en-US" i="1" dirty="0"/>
              <a:t>c</a:t>
            </a:r>
            <a:r>
              <a:rPr lang="en-US" dirty="0"/>
              <a:t>(</a:t>
            </a:r>
            <a:r>
              <a:rPr lang="en-US" i="1" dirty="0"/>
              <a:t>t</a:t>
            </a:r>
            <a:r>
              <a:rPr lang="en-US" dirty="0"/>
              <a:t>) x </a:t>
            </a:r>
            <a:r>
              <a:rPr lang="en-US" i="1" dirty="0"/>
              <a:t>c</a:t>
            </a:r>
            <a:r>
              <a:rPr lang="en-US" dirty="0"/>
              <a:t>(</a:t>
            </a:r>
            <a:r>
              <a:rPr lang="en-US" i="1" dirty="0"/>
              <a:t>t</a:t>
            </a:r>
            <a:r>
              <a:rPr lang="en-US" dirty="0"/>
              <a:t>)</a:t>
            </a:r>
            <a:r>
              <a:rPr lang="en-US" i="1" dirty="0"/>
              <a:t> =</a:t>
            </a:r>
            <a:r>
              <a:rPr lang="en-US" dirty="0"/>
              <a:t> 1, incoming signal is recovered</a:t>
            </a:r>
          </a:p>
        </p:txBody>
      </p:sp>
    </p:spTree>
    <p:extLst>
      <p:ext uri="{BB962C8B-B14F-4D97-AF65-F5344CB8AC3E}">
        <p14:creationId xmlns:p14="http://schemas.microsoft.com/office/powerpoint/2010/main" val="2709327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dirty="0"/>
              <a:t>9.8 Example of Direct Sequence Spread Spectrum Using BPSK</a:t>
            </a:r>
          </a:p>
        </p:txBody>
      </p:sp>
      <p:pic>
        <p:nvPicPr>
          <p:cNvPr id="6" name="Picture Placeholder 5" descr="Ch09fig08.eps">
            <a:hlinkClick r:id="rId2"/>
          </p:cNvPr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286" r="-1628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942205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r>
              <a:rPr lang="en-US" dirty="0"/>
              <a:t>9.9 Approximate Spectrum of Direct Sequence Spread Spectrum Signal</a:t>
            </a:r>
          </a:p>
        </p:txBody>
      </p:sp>
      <p:pic>
        <p:nvPicPr>
          <p:cNvPr id="6" name="Picture Placeholder 5" descr="Ch09fig09.eps">
            <a:hlinkClick r:id="rId2"/>
          </p:cNvPr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983" r="-2098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30981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Διασπορά Φάσματος (</a:t>
            </a:r>
            <a:r>
              <a:rPr lang="en-US" dirty="0"/>
              <a:t>Spread Spectrum</a:t>
            </a:r>
            <a:r>
              <a:rPr lang="el-GR" dirty="0"/>
              <a:t>)</a:t>
            </a:r>
            <a:endParaRPr lang="en-US" dirty="0"/>
          </a:p>
        </p:txBody>
      </p:sp>
      <p:sp>
        <p:nvSpPr>
          <p:cNvPr id="271363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Input is fed into a channel encoder </a:t>
            </a:r>
          </a:p>
          <a:p>
            <a:pPr lvl="1"/>
            <a:r>
              <a:rPr lang="en-US" dirty="0"/>
              <a:t>Produces analog signal with narrow bandwidth</a:t>
            </a:r>
          </a:p>
          <a:p>
            <a:r>
              <a:rPr lang="en-US" dirty="0"/>
              <a:t>Signal is further modulated using sequence of digits </a:t>
            </a:r>
          </a:p>
          <a:p>
            <a:pPr lvl="1"/>
            <a:r>
              <a:rPr lang="en-US" dirty="0"/>
              <a:t>Spreading code or spreading sequence </a:t>
            </a:r>
          </a:p>
          <a:p>
            <a:pPr lvl="1"/>
            <a:r>
              <a:rPr lang="en-US" dirty="0"/>
              <a:t>Generated by </a:t>
            </a:r>
            <a:r>
              <a:rPr lang="en-US" dirty="0" err="1"/>
              <a:t>pseudonoise</a:t>
            </a:r>
            <a:r>
              <a:rPr lang="en-US" dirty="0"/>
              <a:t>, or pseudo-random number generator</a:t>
            </a:r>
          </a:p>
          <a:p>
            <a:r>
              <a:rPr lang="en-US" dirty="0"/>
              <a:t>Effect of modulation is to increase bandwidth of signal to be transmitted</a:t>
            </a:r>
          </a:p>
        </p:txBody>
      </p:sp>
    </p:spTree>
    <p:extLst>
      <p:ext uri="{BB962C8B-B14F-4D97-AF65-F5344CB8AC3E}">
        <p14:creationId xmlns:p14="http://schemas.microsoft.com/office/powerpoint/2010/main" val="37085478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Code-Division Multiple Access (CDMA)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Basic Principles of CDMA</a:t>
            </a:r>
          </a:p>
          <a:p>
            <a:pPr lvl="1"/>
            <a:r>
              <a:rPr lang="en-US" i="1" dirty="0"/>
              <a:t>D</a:t>
            </a:r>
            <a:r>
              <a:rPr lang="en-US" dirty="0"/>
              <a:t> = rate of data signal</a:t>
            </a:r>
          </a:p>
          <a:p>
            <a:pPr lvl="1"/>
            <a:r>
              <a:rPr lang="en-US" dirty="0"/>
              <a:t>Break each bit into </a:t>
            </a:r>
            <a:r>
              <a:rPr lang="en-US" i="1" dirty="0"/>
              <a:t>k</a:t>
            </a:r>
            <a:r>
              <a:rPr lang="en-US" dirty="0"/>
              <a:t> </a:t>
            </a:r>
            <a:r>
              <a:rPr lang="en-US" i="1" dirty="0"/>
              <a:t>chips</a:t>
            </a:r>
          </a:p>
          <a:p>
            <a:pPr lvl="2"/>
            <a:r>
              <a:rPr lang="en-US" dirty="0"/>
              <a:t>Chips are a user-specific fixed pattern </a:t>
            </a:r>
          </a:p>
          <a:p>
            <a:pPr lvl="1"/>
            <a:r>
              <a:rPr lang="en-US" dirty="0"/>
              <a:t>Chip data rate of new channel = </a:t>
            </a:r>
            <a:r>
              <a:rPr lang="en-US" i="1" dirty="0" err="1"/>
              <a:t>kD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1619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CDMA Example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If </a:t>
            </a:r>
            <a:r>
              <a:rPr lang="en-US" i="1" dirty="0"/>
              <a:t>k</a:t>
            </a:r>
            <a:r>
              <a:rPr lang="en-US" dirty="0"/>
              <a:t>=6 and code is a sequence of 1s and -1s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For a </a:t>
            </a:r>
            <a:r>
              <a:rPr lang="ja-JP" altLang="en-US" dirty="0">
                <a:latin typeface="Arial"/>
              </a:rPr>
              <a:t>‘</a:t>
            </a:r>
            <a:r>
              <a:rPr lang="en-US" dirty="0"/>
              <a:t>1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 bit, A sends code as chip pattern 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&lt;c1, c2, c3, c4, c5, c6&gt;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For a </a:t>
            </a:r>
            <a:r>
              <a:rPr lang="ja-JP" altLang="en-US" dirty="0">
                <a:latin typeface="Arial"/>
              </a:rPr>
              <a:t>‘</a:t>
            </a:r>
            <a:r>
              <a:rPr lang="en-US" dirty="0"/>
              <a:t>0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 bit, A sends complement of code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&lt;-c1, -c2, -c3, -c4, -c5, -c6&gt;</a:t>
            </a:r>
          </a:p>
          <a:p>
            <a:pPr>
              <a:lnSpc>
                <a:spcPct val="90000"/>
              </a:lnSpc>
            </a:pPr>
            <a:r>
              <a:rPr lang="en-US" dirty="0"/>
              <a:t>Receiver knows sender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 code and performs electronic decode function</a:t>
            </a:r>
          </a:p>
          <a:p>
            <a:pPr lvl="2">
              <a:lnSpc>
                <a:spcPct val="90000"/>
              </a:lnSpc>
            </a:pPr>
            <a:endParaRPr lang="en-US" i="1" dirty="0"/>
          </a:p>
          <a:p>
            <a:pPr lvl="2">
              <a:lnSpc>
                <a:spcPct val="90000"/>
              </a:lnSpc>
            </a:pPr>
            <a:endParaRPr lang="en-US" i="1" dirty="0"/>
          </a:p>
          <a:p>
            <a:pPr lvl="2">
              <a:lnSpc>
                <a:spcPct val="90000"/>
              </a:lnSpc>
            </a:pPr>
            <a:r>
              <a:rPr lang="en-US" i="1" dirty="0"/>
              <a:t>&lt;</a:t>
            </a:r>
            <a:r>
              <a:rPr lang="en-US" dirty="0"/>
              <a:t>d1, d2, d3, d4, d5, d6&gt; = received chip pattern</a:t>
            </a:r>
          </a:p>
          <a:p>
            <a:pPr lvl="2">
              <a:lnSpc>
                <a:spcPct val="90000"/>
              </a:lnSpc>
            </a:pPr>
            <a:r>
              <a:rPr lang="en-US" i="1" dirty="0"/>
              <a:t>&lt;</a:t>
            </a:r>
            <a:r>
              <a:rPr lang="en-US" dirty="0"/>
              <a:t>c1, c2, c3, c4, c5, c6&gt; = sender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 code</a:t>
            </a:r>
          </a:p>
        </p:txBody>
      </p:sp>
      <p:graphicFrame>
        <p:nvGraphicFramePr>
          <p:cNvPr id="290821" name="Object 5"/>
          <p:cNvGraphicFramePr>
            <a:graphicFrameLocks noChangeAspect="1"/>
          </p:cNvGraphicFramePr>
          <p:nvPr/>
        </p:nvGraphicFramePr>
        <p:xfrm>
          <a:off x="2744995" y="4453490"/>
          <a:ext cx="72390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746160" imgH="228600" progId="Equation.3">
                  <p:embed/>
                </p:oleObj>
              </mc:Choice>
              <mc:Fallback>
                <p:oleObj name="Equation" r:id="rId2" imgW="3746160" imgH="228600" progId="Equation.3">
                  <p:embed/>
                  <p:pic>
                    <p:nvPicPr>
                      <p:cNvPr id="29082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4995" y="4453490"/>
                        <a:ext cx="72390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403790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9.10 CDMA Example</a:t>
            </a:r>
          </a:p>
        </p:txBody>
      </p:sp>
      <p:pic>
        <p:nvPicPr>
          <p:cNvPr id="6" name="Picture Placeholder 5" descr="Ch09fig10.eps">
            <a:hlinkClick r:id="rId2"/>
          </p:cNvPr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497" r="-849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3750115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CDMA Example</a:t>
            </a:r>
          </a:p>
        </p:txBody>
      </p:sp>
      <p:sp>
        <p:nvSpPr>
          <p:cNvPr id="292867" name="Rectangle 3"/>
          <p:cNvSpPr>
            <a:spLocks noGrp="1" noChangeArrowheads="1"/>
          </p:cNvSpPr>
          <p:nvPr>
            <p:ph idx="1"/>
          </p:nvPr>
        </p:nvSpPr>
        <p:spPr>
          <a:xfrm>
            <a:off x="2381510" y="1417638"/>
            <a:ext cx="72390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User A code = &lt;1, –1, –1, 1, –1, 1&gt;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To send a 1 bit = &lt;1, –1, –1, 1, –1, 1&gt;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To send a 0 bit = &lt;–1, 1, 1, –1, 1, –1&gt;</a:t>
            </a:r>
          </a:p>
          <a:p>
            <a:pPr>
              <a:lnSpc>
                <a:spcPct val="90000"/>
              </a:lnSpc>
            </a:pPr>
            <a:r>
              <a:rPr lang="en-US" dirty="0"/>
              <a:t>User B code = &lt;1, 1, –1, – 1, 1, 1&gt;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To send a 1 bit = &lt;1, 1, –1, –1, 1, 1&gt;</a:t>
            </a:r>
          </a:p>
          <a:p>
            <a:pPr>
              <a:lnSpc>
                <a:spcPct val="90000"/>
              </a:lnSpc>
            </a:pPr>
            <a:r>
              <a:rPr lang="en-US" dirty="0"/>
              <a:t>Receiver receiving with A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 code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(A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 code) x (received chip pattern)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User A </a:t>
            </a:r>
            <a:r>
              <a:rPr lang="ja-JP" altLang="en-US" dirty="0">
                <a:latin typeface="Arial"/>
              </a:rPr>
              <a:t>‘</a:t>
            </a:r>
            <a:r>
              <a:rPr lang="en-US" dirty="0"/>
              <a:t>1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 bit: 6 -&gt; 1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User A </a:t>
            </a:r>
            <a:r>
              <a:rPr lang="ja-JP" altLang="en-US" dirty="0">
                <a:latin typeface="Arial"/>
              </a:rPr>
              <a:t>‘</a:t>
            </a:r>
            <a:r>
              <a:rPr lang="en-US" dirty="0"/>
              <a:t>0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 bit: -6 -&gt; 0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User B </a:t>
            </a:r>
            <a:r>
              <a:rPr lang="ja-JP" altLang="en-US" dirty="0">
                <a:latin typeface="Arial"/>
              </a:rPr>
              <a:t>‘</a:t>
            </a:r>
            <a:r>
              <a:rPr lang="en-US" dirty="0"/>
              <a:t>1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 bit: 0 -&gt; unwanted signal ignored</a:t>
            </a:r>
          </a:p>
        </p:txBody>
      </p:sp>
    </p:spTree>
    <p:extLst>
      <p:ext uri="{BB962C8B-B14F-4D97-AF65-F5344CB8AC3E}">
        <p14:creationId xmlns:p14="http://schemas.microsoft.com/office/powerpoint/2010/main" val="13835433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9.11 CDMA in a DSSS Environment</a:t>
            </a:r>
          </a:p>
        </p:txBody>
      </p:sp>
      <p:pic>
        <p:nvPicPr>
          <p:cNvPr id="6" name="Picture Placeholder 5" descr="Ch09fig11.eps">
            <a:hlinkClick r:id="rId2"/>
          </p:cNvPr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8" r="-17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8493895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Rake receiver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fontAlgn="base"/>
            <a:r>
              <a:rPr lang="en-US" sz="3200" dirty="0">
                <a:latin typeface="Times New Roman"/>
                <a:cs typeface="Times New Roman"/>
              </a:rPr>
              <a:t>RAKE receiver</a:t>
            </a:r>
          </a:p>
          <a:p>
            <a:pPr lvl="1" rtl="0" fontAlgn="base"/>
            <a:r>
              <a:rPr lang="en-US" sz="2800" dirty="0">
                <a:latin typeface="Times New Roman"/>
                <a:cs typeface="Times New Roman"/>
              </a:rPr>
              <a:t>Multiple versions of a signal arrive more than one chip interval apart</a:t>
            </a:r>
          </a:p>
          <a:p>
            <a:pPr lvl="1" rtl="0" fontAlgn="base"/>
            <a:r>
              <a:rPr lang="en-US" sz="2800" dirty="0">
                <a:latin typeface="Times New Roman"/>
                <a:cs typeface="Times New Roman"/>
              </a:rPr>
              <a:t>RAKE receiver attempts to recover signals from multiple paths and combine them</a:t>
            </a:r>
            <a:endParaRPr lang="en-US" sz="2800" dirty="0"/>
          </a:p>
          <a:p>
            <a:pPr rtl="0" fontAlgn="base"/>
            <a:r>
              <a:rPr lang="en-US" sz="3200" dirty="0">
                <a:latin typeface="Times New Roman"/>
                <a:cs typeface="Times New Roman"/>
              </a:rPr>
              <a:t>This method achieves better performance than simply recovering dominant signal and treating remaining signals as noise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264860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9.12 Principle of RAKE Receiver</a:t>
            </a:r>
          </a:p>
        </p:txBody>
      </p:sp>
      <p:pic>
        <p:nvPicPr>
          <p:cNvPr id="6" name="Picture Placeholder 5" descr="Ch09fig12.eps">
            <a:hlinkClick r:id="rId2"/>
          </p:cNvPr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9317" r="-1931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0094840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Categories of Spreading Sequences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Spreading Sequence Categories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PN sequences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Orthogonal codes</a:t>
            </a:r>
          </a:p>
          <a:p>
            <a:pPr>
              <a:lnSpc>
                <a:spcPct val="90000"/>
              </a:lnSpc>
            </a:pPr>
            <a:r>
              <a:rPr lang="en-US" dirty="0"/>
              <a:t>For FHSS systems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PN sequences most common</a:t>
            </a:r>
          </a:p>
          <a:p>
            <a:pPr>
              <a:lnSpc>
                <a:spcPct val="90000"/>
              </a:lnSpc>
            </a:pPr>
            <a:r>
              <a:rPr lang="en-US" dirty="0"/>
              <a:t>For DSSS systems not employing CDMA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PN sequences most common</a:t>
            </a:r>
          </a:p>
          <a:p>
            <a:pPr>
              <a:lnSpc>
                <a:spcPct val="90000"/>
              </a:lnSpc>
            </a:pPr>
            <a:r>
              <a:rPr lang="en-US" dirty="0"/>
              <a:t>For DSSS CDMA systems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PN sequences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Orthogonal codes</a:t>
            </a:r>
          </a:p>
        </p:txBody>
      </p:sp>
    </p:spTree>
    <p:extLst>
      <p:ext uri="{BB962C8B-B14F-4D97-AF65-F5344CB8AC3E}">
        <p14:creationId xmlns:p14="http://schemas.microsoft.com/office/powerpoint/2010/main" val="25830790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PN Sequences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PN generator produces periodic sequence that appears to be random</a:t>
            </a:r>
          </a:p>
          <a:p>
            <a:pPr>
              <a:lnSpc>
                <a:spcPct val="90000"/>
              </a:lnSpc>
            </a:pPr>
            <a:r>
              <a:rPr lang="en-US" dirty="0"/>
              <a:t>PN Sequences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Generated by an algorithm using initial seed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Sequence </a:t>
            </a:r>
            <a:r>
              <a:rPr lang="en-US" dirty="0" err="1"/>
              <a:t>isn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t statistically random but will pass many test of randomness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Sequences referred to as pseudorandom numbers or </a:t>
            </a:r>
            <a:r>
              <a:rPr lang="en-US" dirty="0" err="1"/>
              <a:t>pseudonoise</a:t>
            </a:r>
            <a:r>
              <a:rPr lang="en-US" dirty="0"/>
              <a:t> sequences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Unless algorithm and seed are known, the sequence is impractical to predict</a:t>
            </a:r>
          </a:p>
        </p:txBody>
      </p:sp>
    </p:spTree>
    <p:extLst>
      <p:ext uri="{BB962C8B-B14F-4D97-AF65-F5344CB8AC3E}">
        <p14:creationId xmlns:p14="http://schemas.microsoft.com/office/powerpoint/2010/main" val="900929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r>
              <a:rPr lang="en-US" dirty="0"/>
              <a:t>9.1 General Model of Spread Spectrum Digital Communication System</a:t>
            </a:r>
          </a:p>
        </p:txBody>
      </p:sp>
      <p:pic>
        <p:nvPicPr>
          <p:cNvPr id="6" name="Picture Placeholder 5" descr="Ch09fig01.eps">
            <a:hlinkClick r:id="rId2"/>
          </p:cNvPr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7087" b="-9708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237535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Spread Spectrum</a:t>
            </a:r>
          </a:p>
        </p:txBody>
      </p:sp>
      <p:sp>
        <p:nvSpPr>
          <p:cNvPr id="314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 receiving end, digital sequence is used to demodulate the spread spectrum signal</a:t>
            </a:r>
          </a:p>
          <a:p>
            <a:r>
              <a:rPr lang="en-US" dirty="0"/>
              <a:t>Signal is fed into a channel decoder to recover data</a:t>
            </a:r>
          </a:p>
        </p:txBody>
      </p:sp>
    </p:spTree>
    <p:extLst>
      <p:ext uri="{BB962C8B-B14F-4D97-AF65-F5344CB8AC3E}">
        <p14:creationId xmlns:p14="http://schemas.microsoft.com/office/powerpoint/2010/main" val="503328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Spread Spectrum</a:t>
            </a:r>
          </a:p>
        </p:txBody>
      </p:sp>
      <p:sp>
        <p:nvSpPr>
          <p:cNvPr id="275459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What can be gained from apparent waste of spectrum?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Immunity from various kinds of noise and multipath distortion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Can be used for hiding and encrypting signals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Several users can independently use the same higher bandwidth with very little interference</a:t>
            </a:r>
          </a:p>
        </p:txBody>
      </p:sp>
    </p:spTree>
    <p:extLst>
      <p:ext uri="{BB962C8B-B14F-4D97-AF65-F5344CB8AC3E}">
        <p14:creationId xmlns:p14="http://schemas.microsoft.com/office/powerpoint/2010/main" val="4122354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Frequency Hoping Spread Spectrum (FHSS)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Signal is broadcast over seemingly random series of radio frequencies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 number of channels allocated for the FH signal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Width of each channel corresponds to bandwidth of input signal</a:t>
            </a:r>
          </a:p>
          <a:p>
            <a:pPr>
              <a:lnSpc>
                <a:spcPct val="90000"/>
              </a:lnSpc>
            </a:pPr>
            <a:r>
              <a:rPr lang="en-US" dirty="0"/>
              <a:t>Signal hops from frequency to frequency at fixed intervals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Transmitter operates in one channel at a time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Bits are transmitted using some encoding scheme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At each successive interval, a new carrier frequency is selected</a:t>
            </a:r>
          </a:p>
        </p:txBody>
      </p:sp>
    </p:spTree>
    <p:extLst>
      <p:ext uri="{BB962C8B-B14F-4D97-AF65-F5344CB8AC3E}">
        <p14:creationId xmlns:p14="http://schemas.microsoft.com/office/powerpoint/2010/main" val="2729869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9.2 Frequency Hopping Example</a:t>
            </a:r>
          </a:p>
        </p:txBody>
      </p:sp>
      <p:pic>
        <p:nvPicPr>
          <p:cNvPr id="6" name="Picture Placeholder 5" descr="Ch09fig02.eps">
            <a:hlinkClick r:id="rId2"/>
          </p:cNvPr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985" b="-2198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37633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9.3 Frequency Hopping Spread Spectrum System</a:t>
            </a:r>
          </a:p>
        </p:txBody>
      </p:sp>
      <p:pic>
        <p:nvPicPr>
          <p:cNvPr id="6" name="Picture Placeholder 5" descr="Ch09fig03.eps">
            <a:hlinkClick r:id="rId2"/>
          </p:cNvPr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8167" r="-2816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715587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Frequency Hoping Spread Spectrum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Channel sequence dictated by spreading code</a:t>
            </a:r>
          </a:p>
          <a:p>
            <a:r>
              <a:rPr lang="en-US" dirty="0"/>
              <a:t>Receiver, hopping between frequencies in synchronization with transmitter, picks up message</a:t>
            </a:r>
          </a:p>
          <a:p>
            <a:r>
              <a:rPr lang="en-US" dirty="0"/>
              <a:t>Advantages</a:t>
            </a:r>
          </a:p>
          <a:p>
            <a:pPr lvl="1"/>
            <a:r>
              <a:rPr lang="en-US" dirty="0"/>
              <a:t>Eavesdroppers hear only unintelligible blips</a:t>
            </a:r>
          </a:p>
          <a:p>
            <a:pPr lvl="1"/>
            <a:r>
              <a:rPr lang="en-US" dirty="0"/>
              <a:t>Attempts to jam signal on one frequency succeed only at knocking out a few bits</a:t>
            </a:r>
          </a:p>
        </p:txBody>
      </p:sp>
    </p:spTree>
    <p:extLst>
      <p:ext uri="{BB962C8B-B14F-4D97-AF65-F5344CB8AC3E}">
        <p14:creationId xmlns:p14="http://schemas.microsoft.com/office/powerpoint/2010/main" val="35628143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893</TotalTime>
  <Words>1064</Words>
  <Application>Microsoft Office PowerPoint</Application>
  <PresentationFormat>Ευρεία οθόνη</PresentationFormat>
  <Paragraphs>129</Paragraphs>
  <Slides>28</Slides>
  <Notes>0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28</vt:i4>
      </vt:variant>
    </vt:vector>
  </HeadingPairs>
  <TitlesOfParts>
    <vt:vector size="36" baseType="lpstr"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Equation</vt:lpstr>
      <vt:lpstr>Τηλεπικοινωνιακά Δίκτυα</vt:lpstr>
      <vt:lpstr>Διασπορά Φάσματος (Spread Spectrum)</vt:lpstr>
      <vt:lpstr>9.1 General Model of Spread Spectrum Digital Communication System</vt:lpstr>
      <vt:lpstr>Spread Spectrum</vt:lpstr>
      <vt:lpstr>Spread Spectrum</vt:lpstr>
      <vt:lpstr>Frequency Hoping Spread Spectrum (FHSS)</vt:lpstr>
      <vt:lpstr>9.2 Frequency Hopping Example</vt:lpstr>
      <vt:lpstr>9.3 Frequency Hopping Spread Spectrum System</vt:lpstr>
      <vt:lpstr>Frequency Hoping Spread Spectrum</vt:lpstr>
      <vt:lpstr>FHSS Using MFSK</vt:lpstr>
      <vt:lpstr>9.4 Slow-Frequency-Hop Spread Spectrum Using MFSK  1M = 4, k = 22</vt:lpstr>
      <vt:lpstr>9.5 Frequency-Hop Spread Spectrum Using MFSK 1M = 4, k = 22</vt:lpstr>
      <vt:lpstr>FHSS Performance Considerations</vt:lpstr>
      <vt:lpstr>Direct Sequence Spread Spectrum (DSSS)</vt:lpstr>
      <vt:lpstr>9.6 Example of Direct Sequence Spread Spectrum</vt:lpstr>
      <vt:lpstr>9.7 Direct Sequence Spread Spectrum System</vt:lpstr>
      <vt:lpstr>DSSS Using BPSK</vt:lpstr>
      <vt:lpstr>9.8 Example of Direct Sequence Spread Spectrum Using BPSK</vt:lpstr>
      <vt:lpstr>9.9 Approximate Spectrum of Direct Sequence Spread Spectrum Signal</vt:lpstr>
      <vt:lpstr>Code-Division Multiple Access (CDMA)</vt:lpstr>
      <vt:lpstr>CDMA Example</vt:lpstr>
      <vt:lpstr>9.10 CDMA Example</vt:lpstr>
      <vt:lpstr>CDMA Example</vt:lpstr>
      <vt:lpstr>9.11 CDMA in a DSSS Environment</vt:lpstr>
      <vt:lpstr>Rake receiver</vt:lpstr>
      <vt:lpstr>9.12 Principle of RAKE Receiver</vt:lpstr>
      <vt:lpstr>Categories of Spreading Sequences</vt:lpstr>
      <vt:lpstr>PN Sequences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Τηλεπικοινωνιακά Δίκτυα</dc:title>
  <dc:creator>kostas</dc:creator>
  <cp:lastModifiedBy>Andreas Tsormpatzoglou</cp:lastModifiedBy>
  <cp:revision>91</cp:revision>
  <dcterms:created xsi:type="dcterms:W3CDTF">2006-08-16T00:00:00Z</dcterms:created>
  <dcterms:modified xsi:type="dcterms:W3CDTF">2022-11-07T12:04:26Z</dcterms:modified>
</cp:coreProperties>
</file>