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538" r:id="rId4"/>
    <p:sldId id="349" r:id="rId5"/>
    <p:sldId id="339" r:id="rId6"/>
    <p:sldId id="352" r:id="rId7"/>
    <p:sldId id="518" r:id="rId8"/>
    <p:sldId id="571" r:id="rId9"/>
    <p:sldId id="539" r:id="rId10"/>
    <p:sldId id="540" r:id="rId11"/>
    <p:sldId id="573" r:id="rId12"/>
    <p:sldId id="541" r:id="rId13"/>
    <p:sldId id="542" r:id="rId14"/>
    <p:sldId id="543" r:id="rId15"/>
    <p:sldId id="544" r:id="rId16"/>
    <p:sldId id="545" r:id="rId17"/>
    <p:sldId id="546" r:id="rId18"/>
    <p:sldId id="547" r:id="rId19"/>
    <p:sldId id="548" r:id="rId20"/>
    <p:sldId id="549" r:id="rId21"/>
    <p:sldId id="550" r:id="rId22"/>
    <p:sldId id="551" r:id="rId23"/>
    <p:sldId id="552" r:id="rId24"/>
    <p:sldId id="572" r:id="rId25"/>
    <p:sldId id="5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89" autoAdjust="0"/>
  </p:normalViewPr>
  <p:slideViewPr>
    <p:cSldViewPr>
      <p:cViewPr varScale="1">
        <p:scale>
          <a:sx n="80" d="100"/>
          <a:sy n="80" d="100"/>
        </p:scale>
        <p:origin x="120" y="5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A8C1B-C894-4FAA-8730-D77666AF79F8}"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393FC-A881-4663-96D2-F07E510AFD92}" type="slidenum">
              <a:rPr lang="en-US" smtClean="0"/>
              <a:t>‹#›</a:t>
            </a:fld>
            <a:endParaRPr lang="en-US"/>
          </a:p>
        </p:txBody>
      </p:sp>
    </p:spTree>
    <p:extLst>
      <p:ext uri="{BB962C8B-B14F-4D97-AF65-F5344CB8AC3E}">
        <p14:creationId xmlns:p14="http://schemas.microsoft.com/office/powerpoint/2010/main" val="39974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397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19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58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998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700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160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69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43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328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12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990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4344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9.xml"/><Relationship Id="rId5" Type="http://schemas.openxmlformats.org/officeDocument/2006/relationships/image" Target="../media/image12.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goo.gl/E1AJQa"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521451"/>
            <a:ext cx="9144000" cy="995363"/>
          </a:xfrm>
        </p:spPr>
        <p:txBody>
          <a:bodyPr/>
          <a:lstStyle/>
          <a:p>
            <a:r>
              <a:rPr lang="el-GR" dirty="0"/>
              <a:t>Τηλεπικοινωνιακά Δίκτυα</a:t>
            </a:r>
            <a:endParaRPr lang="en-US" dirty="0"/>
          </a:p>
        </p:txBody>
      </p:sp>
      <p:grpSp>
        <p:nvGrpSpPr>
          <p:cNvPr id="6" name="Group 5"/>
          <p:cNvGrpSpPr/>
          <p:nvPr/>
        </p:nvGrpSpPr>
        <p:grpSpPr>
          <a:xfrm>
            <a:off x="0" y="0"/>
            <a:ext cx="12192000" cy="6869778"/>
            <a:chOff x="0" y="0"/>
            <a:chExt cx="12192000" cy="6869778"/>
          </a:xfrm>
        </p:grpSpPr>
        <p:sp>
          <p:nvSpPr>
            <p:cNvPr id="4" name="TextBox 3"/>
            <p:cNvSpPr txBox="1"/>
            <p:nvPr/>
          </p:nvSpPr>
          <p:spPr>
            <a:xfrm>
              <a:off x="0" y="0"/>
              <a:ext cx="12192000" cy="369332"/>
            </a:xfrm>
            <a:prstGeom prst="rect">
              <a:avLst/>
            </a:prstGeom>
            <a:solidFill>
              <a:schemeClr val="accent3">
                <a:lumMod val="40000"/>
                <a:lumOff val="60000"/>
              </a:schemeClr>
            </a:solidFill>
          </p:spPr>
          <p:txBody>
            <a:bodyPr wrap="square" rtlCol="0">
              <a:spAutoFit/>
            </a:bodyPr>
            <a:lstStyle/>
            <a:p>
              <a:pPr algn="r"/>
              <a:r>
                <a:rPr lang="el-GR" dirty="0"/>
                <a:t>ΠΜΣ Μηχανικών Ηλεκτρονικών Υπολογιστών και Δικτύων</a:t>
              </a:r>
              <a:endParaRPr lang="en-US" dirty="0"/>
            </a:p>
          </p:txBody>
        </p:sp>
        <p:grpSp>
          <p:nvGrpSpPr>
            <p:cNvPr id="7" name="Group 6"/>
            <p:cNvGrpSpPr/>
            <p:nvPr/>
          </p:nvGrpSpPr>
          <p:grpSpPr>
            <a:xfrm>
              <a:off x="0" y="6500446"/>
              <a:ext cx="12192000" cy="369332"/>
              <a:chOff x="0" y="6500446"/>
              <a:chExt cx="9144000" cy="369332"/>
            </a:xfrm>
          </p:grpSpPr>
          <p:sp>
            <p:nvSpPr>
              <p:cNvPr id="8" name="TextBox 7"/>
              <p:cNvSpPr txBox="1"/>
              <p:nvPr/>
            </p:nvSpPr>
            <p:spPr>
              <a:xfrm>
                <a:off x="0" y="6500446"/>
                <a:ext cx="9144000" cy="369332"/>
              </a:xfrm>
              <a:prstGeom prst="rect">
                <a:avLst/>
              </a:prstGeom>
              <a:solidFill>
                <a:schemeClr val="accent3">
                  <a:lumMod val="40000"/>
                  <a:lumOff val="60000"/>
                </a:schemeClr>
              </a:solidFill>
            </p:spPr>
            <p:txBody>
              <a:bodyPr wrap="square" rtlCol="0">
                <a:spAutoFit/>
              </a:bodyPr>
              <a:lstStyle/>
              <a:p>
                <a:pPr algn="r"/>
                <a:r>
                  <a:rPr lang="el-GR" dirty="0"/>
                  <a:t>Τμήμα Πληροφορικής &amp; Τηλεπικοινωνιών – Πανεπιστήμιο Ιωαννίνων</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00446"/>
                <a:ext cx="210800" cy="357553"/>
              </a:xfrm>
              <a:prstGeom prst="rect">
                <a:avLst/>
              </a:prstGeom>
            </p:spPr>
          </p:pic>
        </p:grpSp>
      </p:grpSp>
      <p:sp>
        <p:nvSpPr>
          <p:cNvPr id="3" name="TextBox 2"/>
          <p:cNvSpPr txBox="1"/>
          <p:nvPr/>
        </p:nvSpPr>
        <p:spPr>
          <a:xfrm>
            <a:off x="7543800" y="3352801"/>
            <a:ext cx="2895600" cy="2031325"/>
          </a:xfrm>
          <a:prstGeom prst="rect">
            <a:avLst/>
          </a:prstGeom>
          <a:noFill/>
        </p:spPr>
        <p:txBody>
          <a:bodyPr wrap="square" rtlCol="0">
            <a:spAutoFit/>
          </a:bodyPr>
          <a:lstStyle/>
          <a:p>
            <a:r>
              <a:rPr lang="el-GR" dirty="0"/>
              <a:t>Διδάσκοντες</a:t>
            </a:r>
          </a:p>
          <a:p>
            <a:endParaRPr lang="el-GR" dirty="0"/>
          </a:p>
          <a:p>
            <a:r>
              <a:rPr lang="el-GR" dirty="0"/>
              <a:t>Κωνσταντίνος Αγγέλης</a:t>
            </a:r>
          </a:p>
          <a:p>
            <a:r>
              <a:rPr lang="el-GR" dirty="0"/>
              <a:t>Καθηγητής</a:t>
            </a:r>
          </a:p>
          <a:p>
            <a:endParaRPr lang="el-GR" dirty="0"/>
          </a:p>
          <a:p>
            <a:r>
              <a:rPr lang="el-GR" dirty="0"/>
              <a:t>Ανδρέας Τσορμπατζόγλου</a:t>
            </a:r>
          </a:p>
          <a:p>
            <a:r>
              <a:rPr lang="el-GR" dirty="0"/>
              <a:t>Επίκουρος Καθηγητής</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1516814"/>
            <a:ext cx="6588181" cy="4941136"/>
          </a:xfrm>
          <a:prstGeom prst="rect">
            <a:avLst/>
          </a:prstGeom>
        </p:spPr>
      </p:pic>
    </p:spTree>
    <p:extLst>
      <p:ext uri="{BB962C8B-B14F-4D97-AF65-F5344CB8AC3E}">
        <p14:creationId xmlns:p14="http://schemas.microsoft.com/office/powerpoint/2010/main" val="182527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4343400" cy="533400"/>
          </a:xfrm>
        </p:spPr>
        <p:txBody>
          <a:bodyPr/>
          <a:lstStyle/>
          <a:p>
            <a:r>
              <a:rPr lang="en-US" dirty="0">
                <a:latin typeface="Calibri" panose="020F0502020204030204" pitchFamily="34" charset="0"/>
                <a:cs typeface="Calibri" panose="020F0502020204030204" pitchFamily="34" charset="0"/>
              </a:rPr>
              <a:t>1. Introduction</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400" y="990600"/>
            <a:ext cx="11887200" cy="2308324"/>
          </a:xfrm>
          <a:prstGeom prst="rect">
            <a:avLst/>
          </a:prstGeom>
          <a:noFill/>
        </p:spPr>
        <p:txBody>
          <a:bodyPr wrap="square" rtlCol="0">
            <a:spAutoFit/>
          </a:bodyPr>
          <a:lstStyle/>
          <a:p>
            <a:pPr algn="just"/>
            <a:r>
              <a:rPr lang="en-US" sz="2400" b="0" i="0" u="none" strike="noStrike" baseline="0" dirty="0">
                <a:latin typeface="Calibri" panose="020F0502020204030204" pitchFamily="34" charset="0"/>
                <a:cs typeface="Calibri" panose="020F0502020204030204" pitchFamily="34" charset="0"/>
              </a:rPr>
              <a:t>Cellular systems (3G-4G-5G), satellite communication systems and video broadcasting systems have experienced </a:t>
            </a:r>
            <a:r>
              <a:rPr lang="en-US" sz="2400" b="0" i="0" u="none" strike="noStrike" baseline="0" dirty="0">
                <a:solidFill>
                  <a:srgbClr val="FF0000"/>
                </a:solidFill>
                <a:latin typeface="Calibri" panose="020F0502020204030204" pitchFamily="34" charset="0"/>
                <a:cs typeface="Calibri" panose="020F0502020204030204" pitchFamily="34" charset="0"/>
              </a:rPr>
              <a:t>a great increase in capacity </a:t>
            </a:r>
            <a:r>
              <a:rPr lang="en-US" sz="2400" b="0" i="0" u="none" strike="noStrike" baseline="0" dirty="0">
                <a:latin typeface="Calibri" panose="020F0502020204030204" pitchFamily="34" charset="0"/>
                <a:cs typeface="Calibri" panose="020F0502020204030204" pitchFamily="34" charset="0"/>
              </a:rPr>
              <a:t>in the implementation of MIMO channel technology.</a:t>
            </a:r>
          </a:p>
          <a:p>
            <a:pPr algn="just"/>
            <a:endParaRPr lang="en-US" sz="2400" dirty="0">
              <a:latin typeface="Calibri" panose="020F0502020204030204" pitchFamily="34" charset="0"/>
              <a:cs typeface="Calibri" panose="020F0502020204030204" pitchFamily="34" charset="0"/>
            </a:endParaRPr>
          </a:p>
          <a:p>
            <a:pPr algn="just"/>
            <a:r>
              <a:rPr lang="en-US" sz="2400" b="0" i="0" u="none" strike="noStrike" baseline="0" dirty="0">
                <a:latin typeface="Calibri" panose="020F0502020204030204" pitchFamily="34" charset="0"/>
                <a:cs typeface="Calibri" panose="020F0502020204030204" pitchFamily="34" charset="0"/>
              </a:rPr>
              <a:t>Access point devices such as wireless local area networks (WLAN) routers have also experienced a great change in transmission techniques, with a few using MIMO technology.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06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5334001" cy="830997"/>
          </a:xfrm>
          <a:prstGeom prst="rect">
            <a:avLst/>
          </a:prstGeom>
          <a:noFill/>
        </p:spPr>
        <p:txBody>
          <a:bodyPr wrap="square" rtlCol="0">
            <a:spAutoFit/>
          </a:bodyPr>
          <a:lstStyle/>
          <a:p>
            <a:pPr algn="just"/>
            <a:r>
              <a:rPr lang="en-US" sz="2400" dirty="0">
                <a:cs typeface="Calibri" panose="020F0502020204030204" pitchFamily="34" charset="0"/>
              </a:rPr>
              <a:t>2.1 Introduction</a:t>
            </a:r>
          </a:p>
          <a:p>
            <a:pPr algn="just"/>
            <a:endParaRPr lang="en-US" sz="2400" dirty="0">
              <a:cs typeface="Calibri" panose="020F0502020204030204" pitchFamily="34" charset="0"/>
            </a:endParaRPr>
          </a:p>
        </p:txBody>
      </p:sp>
      <p:pic>
        <p:nvPicPr>
          <p:cNvPr id="6" name="Picture 5">
            <a:extLst>
              <a:ext uri="{FF2B5EF4-FFF2-40B4-BE49-F238E27FC236}">
                <a16:creationId xmlns:a16="http://schemas.microsoft.com/office/drawing/2014/main" id="{3E9077A5-ECE9-35F0-482D-C2B2058B7784}"/>
              </a:ext>
            </a:extLst>
          </p:cNvPr>
          <p:cNvPicPr>
            <a:picLocks noChangeAspect="1"/>
          </p:cNvPicPr>
          <p:nvPr/>
        </p:nvPicPr>
        <p:blipFill>
          <a:blip r:embed="rId2"/>
          <a:stretch>
            <a:fillRect/>
          </a:stretch>
        </p:blipFill>
        <p:spPr>
          <a:xfrm>
            <a:off x="3505200" y="778497"/>
            <a:ext cx="8383685" cy="5986246"/>
          </a:xfrm>
          <a:prstGeom prst="rect">
            <a:avLst/>
          </a:prstGeom>
        </p:spPr>
      </p:pic>
    </p:spTree>
    <p:extLst>
      <p:ext uri="{BB962C8B-B14F-4D97-AF65-F5344CB8AC3E}">
        <p14:creationId xmlns:p14="http://schemas.microsoft.com/office/powerpoint/2010/main" val="233746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5334001" cy="4524315"/>
          </a:xfrm>
          <a:prstGeom prst="rect">
            <a:avLst/>
          </a:prstGeom>
          <a:noFill/>
        </p:spPr>
        <p:txBody>
          <a:bodyPr wrap="square" rtlCol="0">
            <a:spAutoFit/>
          </a:bodyPr>
          <a:lstStyle/>
          <a:p>
            <a:pPr algn="just"/>
            <a:r>
              <a:rPr lang="en-US" sz="2400" dirty="0">
                <a:cs typeface="Calibri" panose="020F0502020204030204" pitchFamily="34" charset="0"/>
              </a:rPr>
              <a:t>2.1 Introduction</a:t>
            </a:r>
          </a:p>
          <a:p>
            <a:pPr algn="just"/>
            <a:endParaRPr lang="en-US" sz="2400" dirty="0">
              <a:cs typeface="Calibri" panose="020F0502020204030204" pitchFamily="34" charset="0"/>
            </a:endParaRPr>
          </a:p>
          <a:p>
            <a:pPr algn="just"/>
            <a:r>
              <a:rPr lang="en-US" sz="2400" b="1" i="0" u="none" strike="noStrike" baseline="0" dirty="0">
                <a:solidFill>
                  <a:srgbClr val="FF0000"/>
                </a:solidFill>
              </a:rPr>
              <a:t>The main idea </a:t>
            </a:r>
            <a:r>
              <a:rPr lang="en-US" sz="2400" b="0" i="0" u="none" strike="noStrike" baseline="0" dirty="0"/>
              <a:t>behind MIMO is that, the sampled signals in spatial domain at both the transmitter and receiver end are combined so that they form effective multiple parallel spatial data streams which increase the data rate. </a:t>
            </a:r>
          </a:p>
          <a:p>
            <a:pPr algn="just"/>
            <a:endParaRPr lang="en-US" sz="2400" dirty="0"/>
          </a:p>
          <a:p>
            <a:pPr algn="just"/>
            <a:r>
              <a:rPr lang="en-US" sz="2400" b="0" i="0" u="none" strike="noStrike" baseline="0" dirty="0"/>
              <a:t>The </a:t>
            </a:r>
            <a:r>
              <a:rPr lang="en-US" sz="2400" b="0" i="0" u="none" strike="noStrike" baseline="0" dirty="0">
                <a:solidFill>
                  <a:srgbClr val="FF0000"/>
                </a:solidFill>
              </a:rPr>
              <a:t>occurrence of diversity </a:t>
            </a:r>
            <a:r>
              <a:rPr lang="en-US" sz="2400" b="0" i="0" u="none" strike="noStrike" baseline="0" dirty="0"/>
              <a:t>also improves the quality that is the bit-error rate (BER) of the communication.</a:t>
            </a:r>
            <a:endParaRPr lang="en-US" sz="2400" dirty="0">
              <a:cs typeface="Calibri" panose="020F0502020204030204" pitchFamily="34" charset="0"/>
            </a:endParaRPr>
          </a:p>
        </p:txBody>
      </p:sp>
      <p:pic>
        <p:nvPicPr>
          <p:cNvPr id="5" name="Picture 4">
            <a:extLst>
              <a:ext uri="{FF2B5EF4-FFF2-40B4-BE49-F238E27FC236}">
                <a16:creationId xmlns:a16="http://schemas.microsoft.com/office/drawing/2014/main" id="{3A691574-F8D6-63CB-4487-487B96BB5E02}"/>
              </a:ext>
            </a:extLst>
          </p:cNvPr>
          <p:cNvPicPr>
            <a:picLocks noChangeAspect="1"/>
          </p:cNvPicPr>
          <p:nvPr/>
        </p:nvPicPr>
        <p:blipFill>
          <a:blip r:embed="rId2"/>
          <a:stretch>
            <a:fillRect/>
          </a:stretch>
        </p:blipFill>
        <p:spPr>
          <a:xfrm>
            <a:off x="5456694" y="990600"/>
            <a:ext cx="6515671" cy="5105400"/>
          </a:xfrm>
          <a:prstGeom prst="rect">
            <a:avLst/>
          </a:prstGeom>
        </p:spPr>
      </p:pic>
    </p:spTree>
    <p:extLst>
      <p:ext uri="{BB962C8B-B14F-4D97-AF65-F5344CB8AC3E}">
        <p14:creationId xmlns:p14="http://schemas.microsoft.com/office/powerpoint/2010/main" val="328174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3785652"/>
          </a:xfrm>
          <a:prstGeom prst="rect">
            <a:avLst/>
          </a:prstGeom>
          <a:noFill/>
        </p:spPr>
        <p:txBody>
          <a:bodyPr wrap="square" rtlCol="0">
            <a:spAutoFit/>
          </a:bodyPr>
          <a:lstStyle/>
          <a:p>
            <a:pPr algn="just"/>
            <a:r>
              <a:rPr lang="en-US" sz="2400" dirty="0">
                <a:cs typeface="Calibri" panose="020F0502020204030204" pitchFamily="34" charset="0"/>
              </a:rPr>
              <a:t>2.2 SISO vs MIMO channel capacity</a:t>
            </a:r>
          </a:p>
          <a:p>
            <a:pPr algn="just"/>
            <a:endParaRPr lang="en-US" sz="2400" dirty="0">
              <a:cs typeface="Calibri" panose="020F0502020204030204" pitchFamily="34" charset="0"/>
            </a:endParaRPr>
          </a:p>
          <a:p>
            <a:pPr algn="just"/>
            <a:r>
              <a:rPr lang="en-US" sz="2400" dirty="0">
                <a:cs typeface="Calibri" panose="020F0502020204030204" pitchFamily="34" charset="0"/>
              </a:rPr>
              <a:t>In communication systems, input discrete source symbols are mapped into a sequence of channel symbols which are then transmitted through the wireless channel. </a:t>
            </a:r>
          </a:p>
          <a:p>
            <a:pPr algn="just"/>
            <a:endParaRPr lang="en-US" sz="2400" dirty="0">
              <a:cs typeface="Calibri" panose="020F0502020204030204" pitchFamily="34" charset="0"/>
            </a:endParaRPr>
          </a:p>
          <a:p>
            <a:pPr algn="just"/>
            <a:r>
              <a:rPr lang="en-US" sz="2400" dirty="0">
                <a:cs typeface="Calibri" panose="020F0502020204030204" pitchFamily="34" charset="0"/>
              </a:rPr>
              <a:t>The transmission of channel symbols through the wireless channel is by nature random and random noise is added to the channel symbols. </a:t>
            </a:r>
          </a:p>
          <a:p>
            <a:pPr algn="just"/>
            <a:endParaRPr lang="en-US" sz="2400" dirty="0">
              <a:cs typeface="Calibri" panose="020F0502020204030204" pitchFamily="34" charset="0"/>
            </a:endParaRPr>
          </a:p>
          <a:p>
            <a:pPr algn="just"/>
            <a:r>
              <a:rPr lang="en-US" sz="2400" dirty="0">
                <a:cs typeface="Calibri" panose="020F0502020204030204" pitchFamily="34" charset="0"/>
              </a:rPr>
              <a:t>The measure of how much information that can be transmitted and received with minimum probability of error is called the </a:t>
            </a:r>
            <a:r>
              <a:rPr lang="en-US" sz="2400" dirty="0">
                <a:solidFill>
                  <a:srgbClr val="FF0000"/>
                </a:solidFill>
                <a:cs typeface="Calibri" panose="020F0502020204030204" pitchFamily="34" charset="0"/>
              </a:rPr>
              <a:t>channel capacity</a:t>
            </a:r>
            <a:r>
              <a:rPr lang="en-US" sz="2400" dirty="0">
                <a:cs typeface="Calibri" panose="020F0502020204030204" pitchFamily="34" charset="0"/>
              </a:rPr>
              <a:t>.</a:t>
            </a:r>
          </a:p>
        </p:txBody>
      </p:sp>
    </p:spTree>
    <p:extLst>
      <p:ext uri="{BB962C8B-B14F-4D97-AF65-F5344CB8AC3E}">
        <p14:creationId xmlns:p14="http://schemas.microsoft.com/office/powerpoint/2010/main" val="424418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4893647"/>
          </a:xfrm>
          <a:prstGeom prst="rect">
            <a:avLst/>
          </a:prstGeom>
          <a:noFill/>
        </p:spPr>
        <p:txBody>
          <a:bodyPr wrap="square" rtlCol="0">
            <a:spAutoFit/>
          </a:bodyPr>
          <a:lstStyle/>
          <a:p>
            <a:pPr algn="just"/>
            <a:r>
              <a:rPr lang="en-US" sz="2400" dirty="0">
                <a:cs typeface="Calibri" panose="020F0502020204030204" pitchFamily="34" charset="0"/>
              </a:rPr>
              <a:t>2.2 SISO vs MIMO channel capacity</a:t>
            </a:r>
          </a:p>
          <a:p>
            <a:pPr algn="just"/>
            <a:endParaRPr lang="en-US" sz="2400" dirty="0">
              <a:cs typeface="Calibri" panose="020F0502020204030204" pitchFamily="34" charset="0"/>
            </a:endParaRPr>
          </a:p>
          <a:p>
            <a:pPr algn="just"/>
            <a:r>
              <a:rPr lang="en-US" sz="2400" dirty="0">
                <a:cs typeface="Calibri" panose="020F0502020204030204" pitchFamily="34" charset="0"/>
              </a:rPr>
              <a:t>A Single Input Single Output </a:t>
            </a:r>
            <a:r>
              <a:rPr lang="en-US" sz="2400" dirty="0">
                <a:solidFill>
                  <a:srgbClr val="FF0000"/>
                </a:solidFill>
                <a:cs typeface="Calibri" panose="020F0502020204030204" pitchFamily="34" charset="0"/>
              </a:rPr>
              <a:t>(SISO) </a:t>
            </a:r>
            <a:r>
              <a:rPr lang="en-US" sz="2400" dirty="0">
                <a:cs typeface="Calibri" panose="020F0502020204030204" pitchFamily="34" charset="0"/>
              </a:rPr>
              <a:t>system involves the use of one antenna both at the transmitter and receiver end. </a:t>
            </a:r>
          </a:p>
          <a:p>
            <a:pPr algn="just"/>
            <a:endParaRPr lang="en-US" sz="2400" dirty="0">
              <a:cs typeface="Calibri" panose="020F0502020204030204" pitchFamily="34" charset="0"/>
            </a:endParaRPr>
          </a:p>
          <a:p>
            <a:pPr algn="just"/>
            <a:r>
              <a:rPr lang="en-US" sz="2400" dirty="0">
                <a:cs typeface="Calibri" panose="020F0502020204030204" pitchFamily="34" charset="0"/>
              </a:rPr>
              <a:t>To a telecommunications engineer, there exit a limit at which reliable transmission of information is not possible for a given transmission bandwidth and power. </a:t>
            </a:r>
          </a:p>
          <a:p>
            <a:pPr algn="just"/>
            <a:endParaRPr lang="en-US" sz="2400" dirty="0">
              <a:cs typeface="Calibri" panose="020F0502020204030204" pitchFamily="34" charset="0"/>
            </a:endParaRPr>
          </a:p>
          <a:p>
            <a:pPr algn="just"/>
            <a:r>
              <a:rPr lang="en-US" sz="2400" dirty="0">
                <a:cs typeface="Calibri" panose="020F0502020204030204" pitchFamily="34" charset="0"/>
              </a:rPr>
              <a:t>These limits where discovered by Claude Shannon in 1948 when he established the principles of information and communication theory on his various publications. </a:t>
            </a:r>
          </a:p>
          <a:p>
            <a:pPr algn="just"/>
            <a:endParaRPr lang="en-US" sz="2400" dirty="0">
              <a:cs typeface="Calibri" panose="020F0502020204030204" pitchFamily="34" charset="0"/>
            </a:endParaRPr>
          </a:p>
          <a:p>
            <a:pPr algn="just"/>
            <a:r>
              <a:rPr lang="en-US" sz="2400" dirty="0">
                <a:solidFill>
                  <a:srgbClr val="FF0000"/>
                </a:solidFill>
                <a:cs typeface="Calibri" panose="020F0502020204030204" pitchFamily="34" charset="0"/>
              </a:rPr>
              <a:t>Shannon also established the </a:t>
            </a:r>
            <a:r>
              <a:rPr lang="en-US" sz="2400" b="1" dirty="0">
                <a:solidFill>
                  <a:srgbClr val="FF0000"/>
                </a:solidFill>
                <a:cs typeface="Calibri" panose="020F0502020204030204" pitchFamily="34" charset="0"/>
              </a:rPr>
              <a:t>conditions</a:t>
            </a:r>
            <a:r>
              <a:rPr lang="en-US" sz="2400" dirty="0">
                <a:solidFill>
                  <a:srgbClr val="FF0000"/>
                </a:solidFill>
                <a:cs typeface="Calibri" panose="020F0502020204030204" pitchFamily="34" charset="0"/>
              </a:rPr>
              <a:t> that enable the transmission of information over a noisy channel at a </a:t>
            </a:r>
            <a:r>
              <a:rPr lang="en-US" sz="2400" b="1" u="sng" dirty="0">
                <a:solidFill>
                  <a:srgbClr val="FF0000"/>
                </a:solidFill>
                <a:cs typeface="Calibri" panose="020F0502020204030204" pitchFamily="34" charset="0"/>
              </a:rPr>
              <a:t>given rate</a:t>
            </a:r>
            <a:r>
              <a:rPr lang="en-US" sz="2400" dirty="0">
                <a:solidFill>
                  <a:srgbClr val="FF0000"/>
                </a:solidFill>
                <a:cs typeface="Calibri" panose="020F0502020204030204" pitchFamily="34" charset="0"/>
              </a:rPr>
              <a:t>, for a </a:t>
            </a:r>
            <a:r>
              <a:rPr lang="en-US" sz="2400" b="1" u="sng" dirty="0">
                <a:solidFill>
                  <a:srgbClr val="FF0000"/>
                </a:solidFill>
                <a:cs typeface="Calibri" panose="020F0502020204030204" pitchFamily="34" charset="0"/>
              </a:rPr>
              <a:t>given power </a:t>
            </a:r>
            <a:r>
              <a:rPr lang="en-US" sz="2400" dirty="0">
                <a:solidFill>
                  <a:srgbClr val="FF0000"/>
                </a:solidFill>
                <a:cs typeface="Calibri" panose="020F0502020204030204" pitchFamily="34" charset="0"/>
              </a:rPr>
              <a:t>of the signal and noise.</a:t>
            </a:r>
          </a:p>
        </p:txBody>
      </p:sp>
    </p:spTree>
    <p:extLst>
      <p:ext uri="{BB962C8B-B14F-4D97-AF65-F5344CB8AC3E}">
        <p14:creationId xmlns:p14="http://schemas.microsoft.com/office/powerpoint/2010/main" val="106536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3416320"/>
          </a:xfrm>
          <a:prstGeom prst="rect">
            <a:avLst/>
          </a:prstGeom>
          <a:noFill/>
        </p:spPr>
        <p:txBody>
          <a:bodyPr wrap="square" rtlCol="0">
            <a:spAutoFit/>
          </a:bodyPr>
          <a:lstStyle/>
          <a:p>
            <a:pPr algn="just"/>
            <a:r>
              <a:rPr lang="en-US" sz="2400" dirty="0">
                <a:cs typeface="Calibri" panose="020F0502020204030204" pitchFamily="34" charset="0"/>
              </a:rPr>
              <a:t>2.2 SISO vs MIMO channel capacity</a:t>
            </a:r>
          </a:p>
          <a:p>
            <a:pPr algn="just"/>
            <a:endParaRPr lang="en-US" sz="2400" dirty="0">
              <a:cs typeface="Calibri" panose="020F0502020204030204" pitchFamily="34" charset="0"/>
            </a:endParaRPr>
          </a:p>
          <a:p>
            <a:pPr algn="just"/>
            <a:r>
              <a:rPr lang="en-US" sz="2400" dirty="0">
                <a:solidFill>
                  <a:srgbClr val="FF0000"/>
                </a:solidFill>
                <a:cs typeface="Calibri" panose="020F0502020204030204" pitchFamily="34" charset="0"/>
              </a:rPr>
              <a:t>Limiting factors are the </a:t>
            </a:r>
            <a:r>
              <a:rPr lang="en-US" sz="2400" b="1" dirty="0">
                <a:solidFill>
                  <a:srgbClr val="FF0000"/>
                </a:solidFill>
                <a:cs typeface="Calibri" panose="020F0502020204030204" pitchFamily="34" charset="0"/>
              </a:rPr>
              <a:t>finite bandwidth </a:t>
            </a:r>
            <a:r>
              <a:rPr lang="en-US" sz="2400" dirty="0">
                <a:solidFill>
                  <a:srgbClr val="FF0000"/>
                </a:solidFill>
                <a:cs typeface="Calibri" panose="020F0502020204030204" pitchFamily="34" charset="0"/>
              </a:rPr>
              <a:t>and the </a:t>
            </a:r>
            <a:r>
              <a:rPr lang="en-US" sz="2400" b="1" dirty="0">
                <a:solidFill>
                  <a:srgbClr val="FF0000"/>
                </a:solidFill>
                <a:cs typeface="Calibri" panose="020F0502020204030204" pitchFamily="34" charset="0"/>
              </a:rPr>
              <a:t>S/N of the channel</a:t>
            </a:r>
            <a:r>
              <a:rPr lang="en-US" sz="2400" dirty="0">
                <a:cs typeface="Calibri" panose="020F0502020204030204" pitchFamily="34" charset="0"/>
              </a:rPr>
              <a:t>. </a:t>
            </a:r>
          </a:p>
          <a:p>
            <a:pPr algn="just"/>
            <a:endParaRPr lang="en-US" sz="2400" dirty="0">
              <a:cs typeface="Calibri" panose="020F0502020204030204" pitchFamily="34" charset="0"/>
            </a:endParaRPr>
          </a:p>
          <a:p>
            <a:pPr algn="just"/>
            <a:r>
              <a:rPr lang="en-US" sz="2400" dirty="0">
                <a:cs typeface="Calibri" panose="020F0502020204030204" pitchFamily="34" charset="0"/>
              </a:rPr>
              <a:t>This is because for a communication channel to accommodate the signal spectrum, enough transmission bandwidth is needed otherwise there will be distortion. </a:t>
            </a:r>
          </a:p>
          <a:p>
            <a:pPr algn="just"/>
            <a:endParaRPr lang="en-US" sz="2400" dirty="0">
              <a:cs typeface="Calibri" panose="020F0502020204030204" pitchFamily="34" charset="0"/>
            </a:endParaRPr>
          </a:p>
          <a:p>
            <a:pPr algn="just"/>
            <a:r>
              <a:rPr lang="en-US" sz="2400" dirty="0">
                <a:cs typeface="Calibri" panose="020F0502020204030204" pitchFamily="34" charset="0"/>
              </a:rPr>
              <a:t>”The higher data rate is to be transmitted, the shorter digital pulses must be used and the shorter digital pulses are used for transmission, the wider bandwidth is required”.</a:t>
            </a:r>
          </a:p>
        </p:txBody>
      </p:sp>
    </p:spTree>
    <p:extLst>
      <p:ext uri="{BB962C8B-B14F-4D97-AF65-F5344CB8AC3E}">
        <p14:creationId xmlns:p14="http://schemas.microsoft.com/office/powerpoint/2010/main" val="81535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4524315"/>
          </a:xfrm>
          <a:prstGeom prst="rect">
            <a:avLst/>
          </a:prstGeom>
          <a:noFill/>
        </p:spPr>
        <p:txBody>
          <a:bodyPr wrap="square" rtlCol="0">
            <a:spAutoFit/>
          </a:bodyPr>
          <a:lstStyle/>
          <a:p>
            <a:pPr algn="just"/>
            <a:r>
              <a:rPr lang="en-US" sz="2400" dirty="0">
                <a:cs typeface="Calibri" panose="020F0502020204030204" pitchFamily="34" charset="0"/>
              </a:rPr>
              <a:t>2.2 SISO vs MIMO channel capacity</a:t>
            </a:r>
          </a:p>
          <a:p>
            <a:pPr algn="just"/>
            <a:endParaRPr lang="en-US" sz="2400" dirty="0">
              <a:cs typeface="Calibri" panose="020F0502020204030204" pitchFamily="34" charset="0"/>
            </a:endParaRPr>
          </a:p>
          <a:p>
            <a:pPr algn="just"/>
            <a:r>
              <a:rPr lang="en-US" sz="2400" dirty="0">
                <a:cs typeface="Calibri" panose="020F0502020204030204" pitchFamily="34" charset="0"/>
              </a:rPr>
              <a:t>For a deterministic channel with a bandwidth (B) with additive noise, Shannon proved that information with a rate of </a:t>
            </a:r>
            <a:r>
              <a:rPr lang="en-US" sz="2400" dirty="0">
                <a:solidFill>
                  <a:srgbClr val="FF0000"/>
                </a:solidFill>
                <a:cs typeface="Calibri" panose="020F0502020204030204" pitchFamily="34" charset="0"/>
              </a:rPr>
              <a:t>r bits per second (bps) can be transmitted with a small error probability provided that the bit rate is less than the capacity of the channel r &lt; C </a:t>
            </a:r>
            <a:r>
              <a:rPr lang="en-US" sz="2400" dirty="0">
                <a:cs typeface="Calibri" panose="020F0502020204030204" pitchFamily="34" charset="0"/>
              </a:rPr>
              <a:t>.</a:t>
            </a:r>
          </a:p>
          <a:p>
            <a:pPr algn="just"/>
            <a:endParaRPr lang="en-US" sz="2400" dirty="0">
              <a:cs typeface="Calibri" panose="020F0502020204030204" pitchFamily="34" charset="0"/>
            </a:endParaRPr>
          </a:p>
          <a:p>
            <a:pPr algn="just"/>
            <a:r>
              <a:rPr lang="en-US" sz="2400" dirty="0">
                <a:cs typeface="Calibri" panose="020F0502020204030204" pitchFamily="34" charset="0"/>
              </a:rPr>
              <a:t>The </a:t>
            </a:r>
            <a:r>
              <a:rPr lang="en-US" sz="2400" dirty="0">
                <a:solidFill>
                  <a:srgbClr val="FF0000"/>
                </a:solidFill>
                <a:cs typeface="Calibri" panose="020F0502020204030204" pitchFamily="34" charset="0"/>
              </a:rPr>
              <a:t>Shannon</a:t>
            </a:r>
            <a:r>
              <a:rPr lang="en-US" sz="2400" dirty="0">
                <a:cs typeface="Calibri" panose="020F0502020204030204" pitchFamily="34" charset="0"/>
              </a:rPr>
              <a:t> </a:t>
            </a:r>
            <a:r>
              <a:rPr lang="en-US" sz="2400" dirty="0">
                <a:solidFill>
                  <a:srgbClr val="FF0000"/>
                </a:solidFill>
                <a:cs typeface="Calibri" panose="020F0502020204030204" pitchFamily="34" charset="0"/>
              </a:rPr>
              <a:t>formulae</a:t>
            </a:r>
            <a:r>
              <a:rPr lang="en-US" sz="2400" dirty="0">
                <a:cs typeface="Calibri" panose="020F0502020204030204" pitchFamily="34" charset="0"/>
              </a:rPr>
              <a:t> that can be applied to determine the maximum capacity C of the channel is of the form</a:t>
            </a: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r>
              <a:rPr lang="en-US" sz="2400" dirty="0">
                <a:cs typeface="Calibri" panose="020F0502020204030204" pitchFamily="34" charset="0"/>
              </a:rPr>
              <a:t>where S/N, the signal-to-noise ratio and B the bandwidth of the transmission channel.</a:t>
            </a:r>
          </a:p>
          <a:p>
            <a:pPr algn="just"/>
            <a:endParaRPr lang="en-US" sz="2400" dirty="0">
              <a:cs typeface="Calibri" panose="020F0502020204030204" pitchFamily="34" charset="0"/>
            </a:endParaRPr>
          </a:p>
        </p:txBody>
      </p:sp>
      <p:pic>
        <p:nvPicPr>
          <p:cNvPr id="5" name="Picture 4">
            <a:extLst>
              <a:ext uri="{FF2B5EF4-FFF2-40B4-BE49-F238E27FC236}">
                <a16:creationId xmlns:a16="http://schemas.microsoft.com/office/drawing/2014/main" id="{F1FD79FF-53E0-3864-A214-C526C5458010}"/>
              </a:ext>
            </a:extLst>
          </p:cNvPr>
          <p:cNvPicPr>
            <a:picLocks noChangeAspect="1"/>
          </p:cNvPicPr>
          <p:nvPr/>
        </p:nvPicPr>
        <p:blipFill>
          <a:blip r:embed="rId2"/>
          <a:stretch>
            <a:fillRect/>
          </a:stretch>
        </p:blipFill>
        <p:spPr>
          <a:xfrm>
            <a:off x="228600" y="4038600"/>
            <a:ext cx="8112358" cy="457200"/>
          </a:xfrm>
          <a:prstGeom prst="rect">
            <a:avLst/>
          </a:prstGeom>
        </p:spPr>
      </p:pic>
    </p:spTree>
    <p:extLst>
      <p:ext uri="{BB962C8B-B14F-4D97-AF65-F5344CB8AC3E}">
        <p14:creationId xmlns:p14="http://schemas.microsoft.com/office/powerpoint/2010/main" val="304884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5632311"/>
          </a:xfrm>
          <a:prstGeom prst="rect">
            <a:avLst/>
          </a:prstGeom>
          <a:noFill/>
        </p:spPr>
        <p:txBody>
          <a:bodyPr wrap="square" rtlCol="0">
            <a:spAutoFit/>
          </a:bodyPr>
          <a:lstStyle/>
          <a:p>
            <a:pPr algn="just"/>
            <a:r>
              <a:rPr lang="en-US" sz="2400" dirty="0">
                <a:cs typeface="Calibri" panose="020F0502020204030204" pitchFamily="34" charset="0"/>
              </a:rPr>
              <a:t>2.2 SISO vs MIMO channel capacity</a:t>
            </a:r>
          </a:p>
          <a:p>
            <a:pPr algn="just"/>
            <a:endParaRPr lang="en-US" sz="2400" dirty="0">
              <a:cs typeface="Calibri" panose="020F0502020204030204" pitchFamily="34" charset="0"/>
            </a:endParaRPr>
          </a:p>
          <a:p>
            <a:pPr algn="l"/>
            <a:r>
              <a:rPr lang="en-US" sz="2400" dirty="0">
                <a:cs typeface="Calibri" panose="020F0502020204030204" pitchFamily="34" charset="0"/>
              </a:rPr>
              <a:t>Equation (2.2.1) informs of how power and bandwidth are related. </a:t>
            </a:r>
          </a:p>
          <a:p>
            <a:pPr algn="l"/>
            <a:endParaRPr lang="en-US" sz="2400" dirty="0">
              <a:cs typeface="Calibri" panose="020F0502020204030204" pitchFamily="34" charset="0"/>
            </a:endParaRPr>
          </a:p>
          <a:p>
            <a:pPr algn="l"/>
            <a:r>
              <a:rPr lang="en-US" sz="2400" dirty="0">
                <a:cs typeface="Calibri" panose="020F0502020204030204" pitchFamily="34" charset="0"/>
              </a:rPr>
              <a:t>Assuming we have a channel with additive noise N and that we have some freedom of choosing the average transmission power S, to set up a reliable transmission link to send r bits per second. </a:t>
            </a:r>
          </a:p>
          <a:p>
            <a:pPr algn="l"/>
            <a:endParaRPr lang="en-US" sz="2400" dirty="0">
              <a:cs typeface="Calibri" panose="020F0502020204030204" pitchFamily="34" charset="0"/>
            </a:endParaRPr>
          </a:p>
          <a:p>
            <a:pPr algn="l"/>
            <a:r>
              <a:rPr lang="en-US" sz="2400" dirty="0">
                <a:cs typeface="Calibri" panose="020F0502020204030204" pitchFamily="34" charset="0"/>
              </a:rPr>
              <a:t>From the Shannon theorem, the data rate r cannot exceed capacity C, r &lt; C as in equation (2.2.1), but we still have one degree of freedom in the choice of bandwidth B and power S. </a:t>
            </a:r>
          </a:p>
          <a:p>
            <a:pPr algn="l"/>
            <a:endParaRPr lang="en-US" sz="2400" dirty="0">
              <a:cs typeface="Calibri" panose="020F0502020204030204" pitchFamily="34" charset="0"/>
            </a:endParaRPr>
          </a:p>
          <a:p>
            <a:pPr algn="l"/>
            <a:r>
              <a:rPr lang="en-US" sz="2400" dirty="0">
                <a:cs typeface="Calibri" panose="020F0502020204030204" pitchFamily="34" charset="0"/>
              </a:rPr>
              <a:t>It can be realized that, </a:t>
            </a:r>
            <a:r>
              <a:rPr lang="en-US" sz="2400" dirty="0">
                <a:solidFill>
                  <a:srgbClr val="FF0000"/>
                </a:solidFill>
                <a:cs typeface="Calibri" panose="020F0502020204030204" pitchFamily="34" charset="0"/>
              </a:rPr>
              <a:t>for a given signal-to-noise ratio S/N, if we wish to double C, we have to double the bandwidth B. </a:t>
            </a:r>
          </a:p>
          <a:p>
            <a:pPr algn="l"/>
            <a:endParaRPr lang="en-US" sz="2400" dirty="0">
              <a:cs typeface="Calibri" panose="020F0502020204030204" pitchFamily="34" charset="0"/>
            </a:endParaRPr>
          </a:p>
          <a:p>
            <a:pPr algn="l"/>
            <a:r>
              <a:rPr lang="en-US" sz="2400" dirty="0">
                <a:cs typeface="Calibri" panose="020F0502020204030204" pitchFamily="34" charset="0"/>
              </a:rPr>
              <a:t>On the other hand, </a:t>
            </a:r>
            <a:r>
              <a:rPr lang="en-US" sz="2400" dirty="0">
                <a:solidFill>
                  <a:srgbClr val="FF0000"/>
                </a:solidFill>
                <a:cs typeface="Calibri" panose="020F0502020204030204" pitchFamily="34" charset="0"/>
              </a:rPr>
              <a:t>if we double C, for a given B we have to evaluate the S/N</a:t>
            </a:r>
            <a:r>
              <a:rPr lang="en-US" sz="2400" dirty="0">
                <a:cs typeface="Calibri" panose="020F0502020204030204" pitchFamily="34" charset="0"/>
              </a:rPr>
              <a:t>.</a:t>
            </a:r>
          </a:p>
        </p:txBody>
      </p:sp>
    </p:spTree>
    <p:extLst>
      <p:ext uri="{BB962C8B-B14F-4D97-AF65-F5344CB8AC3E}">
        <p14:creationId xmlns:p14="http://schemas.microsoft.com/office/powerpoint/2010/main" val="156224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4893647"/>
          </a:xfrm>
          <a:prstGeom prst="rect">
            <a:avLst/>
          </a:prstGeom>
          <a:noFill/>
        </p:spPr>
        <p:txBody>
          <a:bodyPr wrap="square" rtlCol="0">
            <a:spAutoFit/>
          </a:bodyPr>
          <a:lstStyle/>
          <a:p>
            <a:pPr algn="just"/>
            <a:r>
              <a:rPr lang="en-US" sz="2400" dirty="0">
                <a:cs typeface="Calibri" panose="020F0502020204030204" pitchFamily="34" charset="0"/>
              </a:rPr>
              <a:t>2.2 SISO vs MIMO channel capacity</a:t>
            </a:r>
          </a:p>
          <a:p>
            <a:pPr algn="just"/>
            <a:endParaRPr lang="en-US" sz="2400" dirty="0">
              <a:cs typeface="Calibri" panose="020F0502020204030204" pitchFamily="34" charset="0"/>
            </a:endParaRPr>
          </a:p>
          <a:p>
            <a:pPr algn="just"/>
            <a:r>
              <a:rPr lang="en-US" sz="2400" dirty="0">
                <a:solidFill>
                  <a:srgbClr val="FF0000"/>
                </a:solidFill>
                <a:cs typeface="Calibri" panose="020F0502020204030204" pitchFamily="34" charset="0"/>
              </a:rPr>
              <a:t>The main importance of MIMO channel technique </a:t>
            </a:r>
            <a:r>
              <a:rPr lang="en-US" sz="2400" dirty="0">
                <a:cs typeface="Calibri" panose="020F0502020204030204" pitchFamily="34" charset="0"/>
              </a:rPr>
              <a:t>is to improve the capacity of the channel and therefore it is important to compare the capacity of a SISO system to MIMO system. </a:t>
            </a:r>
          </a:p>
          <a:p>
            <a:pPr algn="just"/>
            <a:endParaRPr lang="en-US" sz="2400" dirty="0">
              <a:cs typeface="Calibri" panose="020F0502020204030204" pitchFamily="34" charset="0"/>
            </a:endParaRPr>
          </a:p>
          <a:p>
            <a:pPr algn="just"/>
            <a:r>
              <a:rPr lang="en-US" sz="2400" dirty="0">
                <a:cs typeface="Calibri" panose="020F0502020204030204" pitchFamily="34" charset="0"/>
              </a:rPr>
              <a:t>In SISO a system, the Shannon formula in equation (2.2.1) can be applied to determine the capacity of the system. </a:t>
            </a:r>
          </a:p>
          <a:p>
            <a:pPr algn="just"/>
            <a:endParaRPr lang="en-US" sz="2400" dirty="0">
              <a:cs typeface="Calibri" panose="020F0502020204030204" pitchFamily="34" charset="0"/>
            </a:endParaRPr>
          </a:p>
          <a:p>
            <a:pPr algn="just"/>
            <a:r>
              <a:rPr lang="en-US" sz="2400" dirty="0">
                <a:cs typeface="Calibri" panose="020F0502020204030204" pitchFamily="34" charset="0"/>
              </a:rPr>
              <a:t>However, for a precise comparison, it is important that the MIMO system is transmitting with a power the same as that of a SISO system. </a:t>
            </a:r>
          </a:p>
          <a:p>
            <a:pPr algn="just"/>
            <a:endParaRPr lang="en-US" sz="2400" dirty="0">
              <a:cs typeface="Calibri" panose="020F0502020204030204" pitchFamily="34" charset="0"/>
            </a:endParaRPr>
          </a:p>
          <a:p>
            <a:pPr algn="just"/>
            <a:r>
              <a:rPr lang="en-US" sz="2400" dirty="0">
                <a:solidFill>
                  <a:srgbClr val="FF0000"/>
                </a:solidFill>
                <a:cs typeface="Calibri" panose="020F0502020204030204" pitchFamily="34" charset="0"/>
              </a:rPr>
              <a:t>Therefore if the power radiated by a SISO system is Ps (SNR), then the power radiated from each antenna of a MIMO system with NTX transmit antennas must be Ps/N.</a:t>
            </a:r>
          </a:p>
        </p:txBody>
      </p:sp>
    </p:spTree>
    <p:extLst>
      <p:ext uri="{BB962C8B-B14F-4D97-AF65-F5344CB8AC3E}">
        <p14:creationId xmlns:p14="http://schemas.microsoft.com/office/powerpoint/2010/main" val="33147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2. Background of Multiple Input Multiple Output</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5632311"/>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2.2 SISO vs MIMO channel capacity</a:t>
            </a:r>
          </a:p>
          <a:p>
            <a:pPr algn="just"/>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Hence, for a MIMO system with NTX and MRX antennas using diversity at transmitter and receiver end, the capacity of the system can be determined by the formula</a:t>
            </a:r>
          </a:p>
          <a:p>
            <a:pPr algn="l"/>
            <a:endParaRPr lang="en-US" sz="2400" dirty="0">
              <a:latin typeface="Calibri" panose="020F0502020204030204" pitchFamily="34" charset="0"/>
              <a:cs typeface="Calibri" panose="020F0502020204030204" pitchFamily="34" charset="0"/>
            </a:endParaRPr>
          </a:p>
          <a:p>
            <a:pPr algn="l"/>
            <a:endParaRPr lang="en-US" sz="2400" dirty="0">
              <a:latin typeface="Calibri" panose="020F0502020204030204" pitchFamily="34" charset="0"/>
              <a:cs typeface="Calibri" panose="020F0502020204030204" pitchFamily="34" charset="0"/>
            </a:endParaRPr>
          </a:p>
          <a:p>
            <a:pPr algn="l"/>
            <a:r>
              <a:rPr lang="en-US" sz="2400" b="0" i="0" u="none" strike="noStrike" baseline="0" dirty="0">
                <a:latin typeface="Calibri" panose="020F0502020204030204" pitchFamily="34" charset="0"/>
                <a:cs typeface="Calibri" panose="020F0502020204030204" pitchFamily="34" charset="0"/>
              </a:rPr>
              <a:t>Where (*) means transpose-conjugate of </a:t>
            </a:r>
            <a:r>
              <a:rPr lang="en-US" sz="2400" b="1" i="0" u="none" strike="noStrike" baseline="0" dirty="0">
                <a:latin typeface="Calibri" panose="020F0502020204030204" pitchFamily="34" charset="0"/>
                <a:cs typeface="Calibri" panose="020F0502020204030204" pitchFamily="34" charset="0"/>
              </a:rPr>
              <a:t>H </a:t>
            </a:r>
            <a:r>
              <a:rPr lang="en-US" sz="2400" b="0" i="0" u="none" strike="noStrike" baseline="0" dirty="0">
                <a:latin typeface="Calibri" panose="020F0502020204030204" pitchFamily="34" charset="0"/>
                <a:cs typeface="Calibri" panose="020F0502020204030204" pitchFamily="34" charset="0"/>
              </a:rPr>
              <a:t>and </a:t>
            </a:r>
            <a:r>
              <a:rPr lang="en-US" sz="2400" b="1" i="0" u="none" strike="noStrike" baseline="0" dirty="0">
                <a:solidFill>
                  <a:srgbClr val="FF0000"/>
                </a:solidFill>
                <a:latin typeface="Calibri" panose="020F0502020204030204" pitchFamily="34" charset="0"/>
                <a:cs typeface="Calibri" panose="020F0502020204030204" pitchFamily="34" charset="0"/>
              </a:rPr>
              <a:t>H </a:t>
            </a:r>
            <a:r>
              <a:rPr lang="en-US" sz="2400" b="0" i="0" u="none" strike="noStrike" baseline="0" dirty="0">
                <a:solidFill>
                  <a:srgbClr val="FF0000"/>
                </a:solidFill>
                <a:latin typeface="Calibri" panose="020F0502020204030204" pitchFamily="34" charset="0"/>
                <a:cs typeface="Calibri" panose="020F0502020204030204" pitchFamily="34" charset="0"/>
              </a:rPr>
              <a:t>is the </a:t>
            </a:r>
            <a:r>
              <a:rPr lang="en-US" sz="2400" b="0" i="1" u="none" strike="noStrike" baseline="0" dirty="0">
                <a:solidFill>
                  <a:srgbClr val="FF0000"/>
                </a:solidFill>
                <a:latin typeface="Calibri" panose="020F0502020204030204" pitchFamily="34" charset="0"/>
                <a:cs typeface="Calibri" panose="020F0502020204030204" pitchFamily="34" charset="0"/>
              </a:rPr>
              <a:t>M x N </a:t>
            </a:r>
            <a:r>
              <a:rPr lang="en-US" sz="2400" b="0" i="0" u="none" strike="noStrike" baseline="0" dirty="0">
                <a:solidFill>
                  <a:srgbClr val="FF0000"/>
                </a:solidFill>
                <a:latin typeface="Calibri" panose="020F0502020204030204" pitchFamily="34" charset="0"/>
                <a:cs typeface="Calibri" panose="020F0502020204030204" pitchFamily="34" charset="0"/>
              </a:rPr>
              <a:t>channel matrix</a:t>
            </a:r>
            <a:r>
              <a:rPr lang="en-US" sz="2400" b="0" i="0" u="none" strike="noStrike" baseline="0" dirty="0">
                <a:latin typeface="Calibri" panose="020F0502020204030204" pitchFamily="34" charset="0"/>
                <a:cs typeface="Calibri" panose="020F0502020204030204" pitchFamily="34" charset="0"/>
              </a:rPr>
              <a:t>. </a:t>
            </a:r>
            <a:r>
              <a:rPr lang="en-US" sz="2400" b="1" i="0" u="none" strike="noStrike" baseline="0" dirty="0">
                <a:latin typeface="Calibri" panose="020F0502020204030204" pitchFamily="34" charset="0"/>
                <a:cs typeface="Calibri" panose="020F0502020204030204" pitchFamily="34" charset="0"/>
              </a:rPr>
              <a:t>I</a:t>
            </a:r>
            <a:r>
              <a:rPr lang="en-US" sz="2400" b="0" i="0" u="none" strike="noStrike" baseline="0" dirty="0">
                <a:latin typeface="Calibri" panose="020F0502020204030204" pitchFamily="34" charset="0"/>
                <a:cs typeface="Calibri" panose="020F0502020204030204" pitchFamily="34" charset="0"/>
              </a:rPr>
              <a:t>M indicates the identity matrix of dimension </a:t>
            </a:r>
            <a:r>
              <a:rPr lang="en-US" sz="2400" b="0" i="1" u="none" strike="noStrike" baseline="0" dirty="0">
                <a:latin typeface="Calibri" panose="020F0502020204030204" pitchFamily="34" charset="0"/>
                <a:cs typeface="Calibri" panose="020F0502020204030204" pitchFamily="34" charset="0"/>
              </a:rPr>
              <a:t>N x M</a:t>
            </a:r>
            <a:r>
              <a:rPr lang="en-US" sz="2400" b="0" i="0" u="none" strike="noStrike" baseline="0" dirty="0">
                <a:latin typeface="Calibri" panose="020F0502020204030204" pitchFamily="34" charset="0"/>
                <a:cs typeface="Calibri" panose="020F0502020204030204" pitchFamily="34" charset="0"/>
              </a:rPr>
              <a:t>, in this case </a:t>
            </a:r>
            <a:r>
              <a:rPr lang="en-US" sz="2400" b="0" i="1" u="none" strike="noStrike" baseline="0" dirty="0">
                <a:latin typeface="Calibri" panose="020F0502020204030204" pitchFamily="34" charset="0"/>
                <a:cs typeface="Calibri" panose="020F0502020204030204" pitchFamily="34" charset="0"/>
              </a:rPr>
              <a:t>M </a:t>
            </a:r>
            <a:r>
              <a:rPr lang="en-US" sz="2400" b="0" i="0" u="none" strike="noStrike" baseline="0" dirty="0">
                <a:latin typeface="Calibri" panose="020F0502020204030204" pitchFamily="34" charset="0"/>
                <a:cs typeface="Calibri" panose="020F0502020204030204" pitchFamily="34" charset="0"/>
              </a:rPr>
              <a:t>= </a:t>
            </a:r>
            <a:r>
              <a:rPr lang="en-US" sz="2400" b="0" i="1" u="none" strike="noStrike" baseline="0" dirty="0">
                <a:latin typeface="Calibri" panose="020F0502020204030204" pitchFamily="34" charset="0"/>
                <a:cs typeface="Calibri" panose="020F0502020204030204" pitchFamily="34" charset="0"/>
              </a:rPr>
              <a:t>N </a:t>
            </a:r>
            <a:r>
              <a:rPr lang="en-US" sz="2400" b="0" i="0" u="none" strike="noStrike" baseline="0" dirty="0">
                <a:latin typeface="Calibri" panose="020F0502020204030204" pitchFamily="34" charset="0"/>
                <a:cs typeface="Calibri" panose="020F0502020204030204" pitchFamily="34" charset="0"/>
              </a:rPr>
              <a:t>=2 or more.</a:t>
            </a:r>
          </a:p>
          <a:p>
            <a:pPr algn="l"/>
            <a:endParaRPr lang="en-US" sz="2400" dirty="0">
              <a:latin typeface="Calibri" panose="020F0502020204030204" pitchFamily="34" charset="0"/>
              <a:cs typeface="Calibri" panose="020F0502020204030204" pitchFamily="34" charset="0"/>
            </a:endParaRPr>
          </a:p>
          <a:p>
            <a:pPr algn="l"/>
            <a:r>
              <a:rPr lang="en-US" sz="2400" b="0" i="0" u="none" strike="noStrike" baseline="0" dirty="0">
                <a:latin typeface="Calibri" panose="020F0502020204030204" pitchFamily="34" charset="0"/>
                <a:cs typeface="Calibri" panose="020F0502020204030204" pitchFamily="34" charset="0"/>
              </a:rPr>
              <a:t>However, since signals transmitted over MIMO channel have to be linearly independent and orthogonal, interference averages to zero. </a:t>
            </a:r>
          </a:p>
          <a:p>
            <a:pPr algn="l"/>
            <a:endParaRPr lang="en-US" sz="2400" b="0" i="0" u="none" strike="noStrike" baseline="0" dirty="0">
              <a:latin typeface="Calibri" panose="020F0502020204030204" pitchFamily="34" charset="0"/>
              <a:cs typeface="Calibri" panose="020F0502020204030204" pitchFamily="34" charset="0"/>
            </a:endParaRPr>
          </a:p>
          <a:p>
            <a:pPr algn="just"/>
            <a:r>
              <a:rPr lang="en-US" sz="2400" b="0" i="0" u="none" strike="noStrike" baseline="0" dirty="0">
                <a:latin typeface="Calibri" panose="020F0502020204030204" pitchFamily="34" charset="0"/>
                <a:cs typeface="Calibri" panose="020F0502020204030204" pitchFamily="34" charset="0"/>
              </a:rPr>
              <a:t>Hence from equation (2.2.2) it can be seen that if the signal power </a:t>
            </a:r>
            <a:r>
              <a:rPr lang="en-US" sz="2400" b="0" i="1" u="none" strike="noStrike" baseline="0" dirty="0">
                <a:latin typeface="Calibri" panose="020F0502020204030204" pitchFamily="34" charset="0"/>
                <a:cs typeface="Calibri" panose="020F0502020204030204" pitchFamily="34" charset="0"/>
              </a:rPr>
              <a:t>Ps </a:t>
            </a:r>
            <a:r>
              <a:rPr lang="en-US" sz="2400" b="0" i="0" u="none" strike="noStrike" baseline="0" dirty="0">
                <a:latin typeface="Calibri" panose="020F0502020204030204" pitchFamily="34" charset="0"/>
                <a:cs typeface="Calibri" panose="020F0502020204030204" pitchFamily="34" charset="0"/>
              </a:rPr>
              <a:t>and the noise level </a:t>
            </a:r>
            <a:r>
              <a:rPr lang="en-US" sz="2400" b="0" i="1" u="none" strike="noStrike" baseline="0" dirty="0">
                <a:latin typeface="Calibri" panose="020F0502020204030204" pitchFamily="34" charset="0"/>
                <a:cs typeface="Calibri" panose="020F0502020204030204" pitchFamily="34" charset="0"/>
              </a:rPr>
              <a:t>N </a:t>
            </a:r>
            <a:r>
              <a:rPr lang="en-US" sz="2400" b="0" i="0" u="none" strike="noStrike" baseline="0" dirty="0">
                <a:latin typeface="Calibri" panose="020F0502020204030204" pitchFamily="34" charset="0"/>
                <a:cs typeface="Calibri" panose="020F0502020204030204" pitchFamily="34" charset="0"/>
              </a:rPr>
              <a:t>are the same then the more multiple antennas are used at the receiver, the more power is collected increasing the channel capacity and bandwidth.</a:t>
            </a: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952A483-16CB-430B-DCD2-8DCEC72570A5}"/>
              </a:ext>
            </a:extLst>
          </p:cNvPr>
          <p:cNvPicPr>
            <a:picLocks noChangeAspect="1"/>
          </p:cNvPicPr>
          <p:nvPr/>
        </p:nvPicPr>
        <p:blipFill>
          <a:blip r:embed="rId2"/>
          <a:stretch>
            <a:fillRect/>
          </a:stretch>
        </p:blipFill>
        <p:spPr>
          <a:xfrm>
            <a:off x="152399" y="2590800"/>
            <a:ext cx="9610165" cy="600635"/>
          </a:xfrm>
          <a:prstGeom prst="rect">
            <a:avLst/>
          </a:prstGeom>
        </p:spPr>
      </p:pic>
    </p:spTree>
    <p:extLst>
      <p:ext uri="{BB962C8B-B14F-4D97-AF65-F5344CB8AC3E}">
        <p14:creationId xmlns:p14="http://schemas.microsoft.com/office/powerpoint/2010/main" val="43452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1226581"/>
            <a:ext cx="2357718" cy="1768289"/>
          </a:xfrm>
          <a:prstGeom prst="rect">
            <a:avLst/>
          </a:prstGeom>
        </p:spPr>
      </p:pic>
      <p:sp>
        <p:nvSpPr>
          <p:cNvPr id="11" name="Title 1">
            <a:extLst>
              <a:ext uri="{FF2B5EF4-FFF2-40B4-BE49-F238E27FC236}">
                <a16:creationId xmlns:a16="http://schemas.microsoft.com/office/drawing/2014/main" id="{D201CC39-BE48-4499-884D-5E9D309B2AFE}"/>
              </a:ext>
            </a:extLst>
          </p:cNvPr>
          <p:cNvSpPr>
            <a:spLocks noGrp="1"/>
          </p:cNvSpPr>
          <p:nvPr>
            <p:ph type="title"/>
          </p:nvPr>
        </p:nvSpPr>
        <p:spPr>
          <a:xfrm>
            <a:off x="2348881" y="583835"/>
            <a:ext cx="7772400" cy="637144"/>
          </a:xfrm>
        </p:spPr>
        <p:txBody>
          <a:bodyPr>
            <a:normAutofit fontScale="90000"/>
          </a:bodyPr>
          <a:lstStyle/>
          <a:p>
            <a:pPr algn="ctr"/>
            <a:r>
              <a:rPr lang="el-GR" dirty="0"/>
              <a:t>Τηλεπικοινωνιακά Δίκτυα</a:t>
            </a:r>
            <a:endParaRPr lang="en-US" dirty="0"/>
          </a:p>
        </p:txBody>
      </p:sp>
      <p:sp>
        <p:nvSpPr>
          <p:cNvPr id="12" name="Oval 11">
            <a:extLst>
              <a:ext uri="{FF2B5EF4-FFF2-40B4-BE49-F238E27FC236}">
                <a16:creationId xmlns:a16="http://schemas.microsoft.com/office/drawing/2014/main" id="{2479441F-3604-4667-AE53-D0C48467CBA6}"/>
              </a:ext>
            </a:extLst>
          </p:cNvPr>
          <p:cNvSpPr/>
          <p:nvPr/>
        </p:nvSpPr>
        <p:spPr>
          <a:xfrm>
            <a:off x="1680882" y="1177563"/>
            <a:ext cx="5181600" cy="227749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latin typeface="+mj-lt"/>
              </a:rPr>
              <a:t>Βασικές αρχές μετάδοσης</a:t>
            </a:r>
          </a:p>
          <a:p>
            <a:pPr algn="ctr"/>
            <a:r>
              <a:rPr lang="el-GR" dirty="0">
                <a:solidFill>
                  <a:srgbClr val="FF0000"/>
                </a:solidFill>
                <a:latin typeface="+mj-lt"/>
              </a:rPr>
              <a:t>Δίκτυα επικοινωνιών</a:t>
            </a:r>
            <a:endParaRPr lang="en-US" dirty="0">
              <a:solidFill>
                <a:srgbClr val="FF0000"/>
              </a:solidFill>
              <a:latin typeface="+mj-lt"/>
            </a:endParaRPr>
          </a:p>
          <a:p>
            <a:pPr algn="ctr"/>
            <a:r>
              <a:rPr lang="el-GR" dirty="0">
                <a:solidFill>
                  <a:srgbClr val="FF0000"/>
                </a:solidFill>
                <a:latin typeface="+mj-lt"/>
              </a:rPr>
              <a:t>Τεχνολογία ασύρματης επικοινωνίας</a:t>
            </a:r>
            <a:endParaRPr lang="en-US" dirty="0">
              <a:solidFill>
                <a:srgbClr val="FF0000"/>
              </a:solidFill>
              <a:latin typeface="+mj-lt"/>
            </a:endParaRPr>
          </a:p>
          <a:p>
            <a:pPr algn="ctr"/>
            <a:r>
              <a:rPr lang="el-GR" dirty="0">
                <a:solidFill>
                  <a:srgbClr val="FF0000"/>
                </a:solidFill>
                <a:latin typeface="+mj-lt"/>
              </a:rPr>
              <a:t>Το ασύρματο κανάλι</a:t>
            </a:r>
            <a:endParaRPr lang="en-US" dirty="0">
              <a:solidFill>
                <a:srgbClr val="FF0000"/>
              </a:solidFill>
              <a:latin typeface="+mj-lt"/>
            </a:endParaRPr>
          </a:p>
          <a:p>
            <a:pPr algn="ctr"/>
            <a:r>
              <a:rPr lang="el-GR" dirty="0" err="1">
                <a:solidFill>
                  <a:schemeClr val="accent1">
                    <a:lumMod val="75000"/>
                  </a:schemeClr>
                </a:solidFill>
                <a:latin typeface="+mj-lt"/>
              </a:rPr>
              <a:t>Ορθογωνική</a:t>
            </a:r>
            <a:r>
              <a:rPr lang="el-GR" dirty="0">
                <a:solidFill>
                  <a:schemeClr val="accent1">
                    <a:lumMod val="75000"/>
                  </a:schemeClr>
                </a:solidFill>
                <a:latin typeface="+mj-lt"/>
              </a:rPr>
              <a:t> πολυπλεξία διαίρεσης συχνότητας </a:t>
            </a:r>
            <a:r>
              <a:rPr lang="en-US" dirty="0">
                <a:solidFill>
                  <a:schemeClr val="accent1">
                    <a:lumMod val="75000"/>
                  </a:schemeClr>
                </a:solidFill>
                <a:latin typeface="+mj-lt"/>
              </a:rPr>
              <a:t> </a:t>
            </a:r>
          </a:p>
          <a:p>
            <a:pPr algn="ctr"/>
            <a:r>
              <a:rPr lang="el-GR" dirty="0">
                <a:solidFill>
                  <a:schemeClr val="accent1">
                    <a:lumMod val="75000"/>
                  </a:schemeClr>
                </a:solidFill>
                <a:latin typeface="+mj-lt"/>
              </a:rPr>
              <a:t>Διασπορά φάσματος</a:t>
            </a:r>
            <a:endParaRPr lang="en-US" dirty="0">
              <a:solidFill>
                <a:schemeClr val="accent1">
                  <a:lumMod val="75000"/>
                </a:schemeClr>
              </a:solidFill>
            </a:endParaRPr>
          </a:p>
        </p:txBody>
      </p:sp>
      <p:sp>
        <p:nvSpPr>
          <p:cNvPr id="13" name="Oval 12">
            <a:extLst>
              <a:ext uri="{FF2B5EF4-FFF2-40B4-BE49-F238E27FC236}">
                <a16:creationId xmlns:a16="http://schemas.microsoft.com/office/drawing/2014/main" id="{186FC25A-1B13-4D26-9A37-7F66DD929D9F}"/>
              </a:ext>
            </a:extLst>
          </p:cNvPr>
          <p:cNvSpPr/>
          <p:nvPr/>
        </p:nvSpPr>
        <p:spPr>
          <a:xfrm>
            <a:off x="5105400" y="3167959"/>
            <a:ext cx="5410200" cy="2480841"/>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latin typeface="+mj-lt"/>
              </a:rPr>
              <a:t>Αρχές Διάδοσης Σημάτων - Κυψελοειδή ασύρματα δίκτυα</a:t>
            </a:r>
            <a:endParaRPr lang="en-US" dirty="0">
              <a:solidFill>
                <a:srgbClr val="FF0000"/>
              </a:solidFill>
              <a:latin typeface="+mj-lt"/>
            </a:endParaRPr>
          </a:p>
          <a:p>
            <a:pPr algn="ctr"/>
            <a:r>
              <a:rPr lang="el-GR" dirty="0">
                <a:solidFill>
                  <a:schemeClr val="accent1">
                    <a:lumMod val="75000"/>
                  </a:schemeClr>
                </a:solidFill>
                <a:latin typeface="+mj-lt"/>
              </a:rPr>
              <a:t>Συστήματα 4ης-5ης γενιάς και </a:t>
            </a:r>
            <a:r>
              <a:rPr lang="en-US" dirty="0">
                <a:solidFill>
                  <a:schemeClr val="accent1">
                    <a:lumMod val="75000"/>
                  </a:schemeClr>
                </a:solidFill>
                <a:latin typeface="+mj-lt"/>
              </a:rPr>
              <a:t>LTE</a:t>
            </a:r>
            <a:r>
              <a:rPr lang="el-GR" dirty="0">
                <a:solidFill>
                  <a:schemeClr val="accent1">
                    <a:lumMod val="75000"/>
                  </a:schemeClr>
                </a:solidFill>
                <a:latin typeface="+mj-lt"/>
              </a:rPr>
              <a:t>-</a:t>
            </a:r>
            <a:r>
              <a:rPr lang="en-US" dirty="0">
                <a:solidFill>
                  <a:schemeClr val="accent1">
                    <a:lumMod val="75000"/>
                  </a:schemeClr>
                </a:solidFill>
                <a:latin typeface="+mj-lt"/>
              </a:rPr>
              <a:t>Advanced</a:t>
            </a:r>
          </a:p>
          <a:p>
            <a:pPr algn="ctr"/>
            <a:r>
              <a:rPr lang="el-GR" dirty="0">
                <a:solidFill>
                  <a:schemeClr val="accent6"/>
                </a:solidFill>
                <a:latin typeface="+mj-lt"/>
              </a:rPr>
              <a:t>Συστήματα </a:t>
            </a:r>
            <a:r>
              <a:rPr lang="en-US" dirty="0">
                <a:solidFill>
                  <a:schemeClr val="accent6"/>
                </a:solidFill>
                <a:latin typeface="+mj-lt"/>
              </a:rPr>
              <a:t>MIMO</a:t>
            </a:r>
            <a:r>
              <a:rPr lang="el-GR" dirty="0">
                <a:solidFill>
                  <a:schemeClr val="accent6"/>
                </a:solidFill>
                <a:latin typeface="+mj-lt"/>
              </a:rPr>
              <a:t> </a:t>
            </a:r>
          </a:p>
          <a:p>
            <a:pPr algn="ctr"/>
            <a:r>
              <a:rPr lang="el-GR" dirty="0">
                <a:solidFill>
                  <a:schemeClr val="tx1"/>
                </a:solidFill>
                <a:latin typeface="+mj-lt"/>
              </a:rPr>
              <a:t>Επικοινωνίες μεγάλης εμβέλειας</a:t>
            </a:r>
            <a:endParaRPr lang="en-US" dirty="0">
              <a:solidFill>
                <a:schemeClr val="tx1"/>
              </a:solidFill>
              <a:latin typeface="+mj-lt"/>
            </a:endParaRPr>
          </a:p>
          <a:p>
            <a:pPr algn="ctr"/>
            <a:r>
              <a:rPr lang="el-GR" dirty="0">
                <a:solidFill>
                  <a:schemeClr val="tx1"/>
                </a:solidFill>
                <a:latin typeface="+mj-lt"/>
              </a:rPr>
              <a:t>Συνεργατικά Τηλεπικοινωνιακά Συστήματα</a:t>
            </a:r>
          </a:p>
        </p:txBody>
      </p:sp>
      <p:sp>
        <p:nvSpPr>
          <p:cNvPr id="14" name="Oval 13">
            <a:extLst>
              <a:ext uri="{FF2B5EF4-FFF2-40B4-BE49-F238E27FC236}">
                <a16:creationId xmlns:a16="http://schemas.microsoft.com/office/drawing/2014/main" id="{1DF250AA-843F-4C7F-8738-22205C746028}"/>
              </a:ext>
            </a:extLst>
          </p:cNvPr>
          <p:cNvSpPr/>
          <p:nvPr/>
        </p:nvSpPr>
        <p:spPr>
          <a:xfrm>
            <a:off x="1790700" y="4953000"/>
            <a:ext cx="2933700" cy="138392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latin typeface="+mj-lt"/>
              </a:rPr>
              <a:t>Οπτικά Δίκτυα</a:t>
            </a:r>
            <a:endParaRPr lang="en-US" u="sng" dirty="0">
              <a:solidFill>
                <a:schemeClr val="tx1"/>
              </a:solidFill>
              <a:latin typeface="+mj-lt"/>
            </a:endParaRPr>
          </a:p>
        </p:txBody>
      </p:sp>
      <p:grpSp>
        <p:nvGrpSpPr>
          <p:cNvPr id="15" name="Group 14"/>
          <p:cNvGrpSpPr/>
          <p:nvPr/>
        </p:nvGrpSpPr>
        <p:grpSpPr>
          <a:xfrm>
            <a:off x="0" y="0"/>
            <a:ext cx="12192000" cy="6869778"/>
            <a:chOff x="0" y="0"/>
            <a:chExt cx="12192000" cy="6869778"/>
          </a:xfrm>
        </p:grpSpPr>
        <p:sp>
          <p:nvSpPr>
            <p:cNvPr id="16" name="TextBox 15"/>
            <p:cNvSpPr txBox="1"/>
            <p:nvPr/>
          </p:nvSpPr>
          <p:spPr>
            <a:xfrm>
              <a:off x="0" y="0"/>
              <a:ext cx="12192000" cy="369332"/>
            </a:xfrm>
            <a:prstGeom prst="rect">
              <a:avLst/>
            </a:prstGeom>
            <a:solidFill>
              <a:schemeClr val="accent3">
                <a:lumMod val="40000"/>
                <a:lumOff val="60000"/>
              </a:schemeClr>
            </a:solidFill>
          </p:spPr>
          <p:txBody>
            <a:bodyPr wrap="square" rtlCol="0">
              <a:spAutoFit/>
            </a:bodyPr>
            <a:lstStyle/>
            <a:p>
              <a:pPr algn="r"/>
              <a:r>
                <a:rPr lang="el-GR" dirty="0"/>
                <a:t>ΠΜΣ Μηχανικών Ηλεκτρονικών Υπολογιστών και Δικτύων</a:t>
              </a:r>
              <a:endParaRPr lang="en-US" dirty="0"/>
            </a:p>
          </p:txBody>
        </p:sp>
        <p:grpSp>
          <p:nvGrpSpPr>
            <p:cNvPr id="17" name="Group 16"/>
            <p:cNvGrpSpPr/>
            <p:nvPr/>
          </p:nvGrpSpPr>
          <p:grpSpPr>
            <a:xfrm>
              <a:off x="0" y="6500446"/>
              <a:ext cx="12192000" cy="369332"/>
              <a:chOff x="0" y="6500446"/>
              <a:chExt cx="9144000" cy="369332"/>
            </a:xfrm>
          </p:grpSpPr>
          <p:sp>
            <p:nvSpPr>
              <p:cNvPr id="18" name="TextBox 17"/>
              <p:cNvSpPr txBox="1"/>
              <p:nvPr/>
            </p:nvSpPr>
            <p:spPr>
              <a:xfrm>
                <a:off x="0" y="6500446"/>
                <a:ext cx="9144000" cy="369332"/>
              </a:xfrm>
              <a:prstGeom prst="rect">
                <a:avLst/>
              </a:prstGeom>
              <a:solidFill>
                <a:schemeClr val="accent3">
                  <a:lumMod val="40000"/>
                  <a:lumOff val="60000"/>
                </a:schemeClr>
              </a:solidFill>
            </p:spPr>
            <p:txBody>
              <a:bodyPr wrap="square" rtlCol="0">
                <a:spAutoFit/>
              </a:bodyPr>
              <a:lstStyle/>
              <a:p>
                <a:pPr algn="r"/>
                <a:r>
                  <a:rPr lang="el-GR" dirty="0"/>
                  <a:t>Τμήμα Πληροφορικής &amp; Τηλεπικοινωνιών – Πανεπιστήμιο Ιωαννίνων</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00446"/>
                <a:ext cx="210800" cy="357553"/>
              </a:xfrm>
              <a:prstGeom prst="rect">
                <a:avLst/>
              </a:prstGeom>
            </p:spPr>
          </p:pic>
        </p:grpSp>
      </p:grpSp>
    </p:spTree>
    <p:extLst>
      <p:ext uri="{BB962C8B-B14F-4D97-AF65-F5344CB8AC3E}">
        <p14:creationId xmlns:p14="http://schemas.microsoft.com/office/powerpoint/2010/main" val="3776169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3. Representation of MIMO channel</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6001643"/>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3.1 </a:t>
            </a:r>
            <a:r>
              <a:rPr lang="it-IT" sz="2400" dirty="0">
                <a:latin typeface="Calibri" panose="020F0502020204030204" pitchFamily="34" charset="0"/>
                <a:cs typeface="Calibri" panose="020F0502020204030204" pitchFamily="34" charset="0"/>
              </a:rPr>
              <a:t>A 2 x 2 MIMO channel model</a:t>
            </a:r>
          </a:p>
          <a:p>
            <a:pPr algn="just"/>
            <a:endParaRPr lang="it-IT" sz="2400" dirty="0">
              <a:latin typeface="Calibri" panose="020F0502020204030204" pitchFamily="34" charset="0"/>
              <a:cs typeface="Calibri" panose="020F0502020204030204" pitchFamily="34" charset="0"/>
            </a:endParaRPr>
          </a:p>
          <a:p>
            <a:pPr algn="l"/>
            <a:r>
              <a:rPr lang="en-US" sz="2400" dirty="0">
                <a:solidFill>
                  <a:srgbClr val="FF0000"/>
                </a:solidFill>
                <a:latin typeface="Calibri" panose="020F0502020204030204" pitchFamily="34" charset="0"/>
                <a:cs typeface="Calibri" panose="020F0502020204030204" pitchFamily="34" charset="0"/>
              </a:rPr>
              <a:t>The first channel model to be considered will be a 2 x 2 MIMO system that is a system with 2 transmits (TX) and 2 receive (RX) antennas where different independent data streams are transmitted from multiple antennas to multiple receive antennas. </a:t>
            </a:r>
          </a:p>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This channel model will be extended to a 3 x 3 MIMO system and even more to illustrate the channel characteristics in relation to the increase in the number of antennas.</a:t>
            </a:r>
          </a:p>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The signals considered in the MIMO systems are baseband signals ignoring modulation processes and concentrating on the up and down frequency conversion. Therefore the signals on the </a:t>
            </a:r>
            <a:r>
              <a:rPr lang="en-US" sz="2400" dirty="0" err="1">
                <a:latin typeface="Calibri" panose="020F0502020204030204" pitchFamily="34" charset="0"/>
                <a:cs typeface="Calibri" panose="020F0502020204030204" pitchFamily="34" charset="0"/>
              </a:rPr>
              <a:t>i-th</a:t>
            </a:r>
            <a:r>
              <a:rPr lang="en-US" sz="2400" dirty="0">
                <a:latin typeface="Calibri" panose="020F0502020204030204" pitchFamily="34" charset="0"/>
                <a:cs typeface="Calibri" panose="020F0502020204030204" pitchFamily="34" charset="0"/>
              </a:rPr>
              <a:t> transmit antenna will be denoted xi while the received signal on the j-</a:t>
            </a:r>
            <a:r>
              <a:rPr lang="en-US" sz="2400" dirty="0" err="1">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receive antenna denoted as </a:t>
            </a:r>
            <a:r>
              <a:rPr lang="en-US" sz="2400" dirty="0" err="1">
                <a:latin typeface="Calibri" panose="020F0502020204030204" pitchFamily="34" charset="0"/>
                <a:cs typeface="Calibri" panose="020F0502020204030204" pitchFamily="34" charset="0"/>
              </a:rPr>
              <a:t>yj</a:t>
            </a:r>
            <a:r>
              <a:rPr lang="en-US" sz="2400" dirty="0">
                <a:latin typeface="Calibri" panose="020F0502020204030204" pitchFamily="34" charset="0"/>
                <a:cs typeface="Calibri" panose="020F0502020204030204" pitchFamily="34" charset="0"/>
              </a:rPr>
              <a:t>.</a:t>
            </a:r>
          </a:p>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Figure 2 shows the antenna set-up and the various unknown channel coefficients.</a:t>
            </a:r>
            <a:endParaRPr lang="it-IT"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61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3. Representation of MIMO channel</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5632311"/>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3.1 </a:t>
            </a:r>
            <a:r>
              <a:rPr lang="it-IT" sz="2400" dirty="0">
                <a:latin typeface="Calibri" panose="020F0502020204030204" pitchFamily="34" charset="0"/>
                <a:cs typeface="Calibri" panose="020F0502020204030204" pitchFamily="34" charset="0"/>
              </a:rPr>
              <a:t>A 2 x 2 MIMO channel model</a:t>
            </a:r>
          </a:p>
          <a:p>
            <a:pPr algn="just"/>
            <a:endParaRPr lang="it-IT"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just"/>
            <a:endParaRPr lang="en-US" sz="2400" dirty="0">
              <a:latin typeface="Calibri" panose="020F0502020204030204" pitchFamily="34" charset="0"/>
              <a:cs typeface="Calibri" panose="020F0502020204030204" pitchFamily="34" charset="0"/>
            </a:endParaRPr>
          </a:p>
          <a:p>
            <a:pPr algn="l"/>
            <a:r>
              <a:rPr lang="en-US" sz="2400" b="0" i="0" u="none" strike="noStrike" baseline="0" dirty="0">
                <a:latin typeface="Calibri" panose="020F0502020204030204" pitchFamily="34" charset="0"/>
                <a:cs typeface="Calibri" panose="020F0502020204030204" pitchFamily="34" charset="0"/>
              </a:rPr>
              <a:t>Since the coefficient of the unknown in the channel matrix </a:t>
            </a:r>
            <a:r>
              <a:rPr lang="en-US" sz="2400" b="1" i="0" u="none" strike="noStrike" baseline="0" dirty="0" err="1">
                <a:latin typeface="Calibri" panose="020F0502020204030204" pitchFamily="34" charset="0"/>
                <a:cs typeface="Calibri" panose="020F0502020204030204" pitchFamily="34" charset="0"/>
              </a:rPr>
              <a:t>Wc</a:t>
            </a:r>
            <a:r>
              <a:rPr lang="en-US" sz="2400" b="1"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and the number of transmitted signal </a:t>
            </a:r>
            <a:r>
              <a:rPr lang="en-US" sz="2400" b="1" i="0" u="none" strike="noStrike" baseline="0" dirty="0">
                <a:latin typeface="Calibri" panose="020F0502020204030204" pitchFamily="34" charset="0"/>
                <a:cs typeface="Calibri" panose="020F0502020204030204" pitchFamily="34" charset="0"/>
              </a:rPr>
              <a:t>X </a:t>
            </a:r>
            <a:r>
              <a:rPr lang="en-US" sz="2400" b="0" i="0" u="none" strike="noStrike" baseline="0" dirty="0">
                <a:latin typeface="Calibri" panose="020F0502020204030204" pitchFamily="34" charset="0"/>
                <a:cs typeface="Calibri" panose="020F0502020204030204" pitchFamily="34" charset="0"/>
              </a:rPr>
              <a:t>is equal to the number of received signal </a:t>
            </a:r>
            <a:r>
              <a:rPr lang="en-US" sz="2400" b="1" i="0" u="none" strike="noStrike" baseline="0" dirty="0">
                <a:latin typeface="Calibri" panose="020F0502020204030204" pitchFamily="34" charset="0"/>
                <a:cs typeface="Calibri" panose="020F0502020204030204" pitchFamily="34" charset="0"/>
              </a:rPr>
              <a:t>Y</a:t>
            </a:r>
            <a:r>
              <a:rPr lang="en-US" sz="2400" b="0" i="0" u="none" strike="noStrike" baseline="0" dirty="0">
                <a:latin typeface="Calibri" panose="020F0502020204030204" pitchFamily="34" charset="0"/>
                <a:cs typeface="Calibri" panose="020F0502020204030204" pitchFamily="34" charset="0"/>
              </a:rPr>
              <a:t>, the equation can be solved if the channel </a:t>
            </a:r>
            <a:r>
              <a:rPr lang="en-US" sz="2400" b="1" i="0" u="none" strike="noStrike" baseline="0" dirty="0" err="1">
                <a:latin typeface="Calibri" panose="020F0502020204030204" pitchFamily="34" charset="0"/>
                <a:cs typeface="Calibri" panose="020F0502020204030204" pitchFamily="34" charset="0"/>
              </a:rPr>
              <a:t>Wc</a:t>
            </a:r>
            <a:r>
              <a:rPr lang="en-US" sz="2400" b="1"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is inversed which in this case a 2 x 2 matrix inversion.</a:t>
            </a: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BF4CA4F-39E9-AF7C-1744-BC6C9CA943E6}"/>
              </a:ext>
            </a:extLst>
          </p:cNvPr>
          <p:cNvPicPr>
            <a:picLocks noChangeAspect="1"/>
          </p:cNvPicPr>
          <p:nvPr/>
        </p:nvPicPr>
        <p:blipFill>
          <a:blip r:embed="rId2"/>
          <a:stretch>
            <a:fillRect/>
          </a:stretch>
        </p:blipFill>
        <p:spPr>
          <a:xfrm>
            <a:off x="228601" y="1524000"/>
            <a:ext cx="6324600" cy="3825892"/>
          </a:xfrm>
          <a:prstGeom prst="rect">
            <a:avLst/>
          </a:prstGeom>
        </p:spPr>
      </p:pic>
    </p:spTree>
    <p:extLst>
      <p:ext uri="{BB962C8B-B14F-4D97-AF65-F5344CB8AC3E}">
        <p14:creationId xmlns:p14="http://schemas.microsoft.com/office/powerpoint/2010/main" val="46728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3. Representation of MIMO channel</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5262979"/>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3.2 Operational principles of a MIMO system</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To derive the channel characteristics, MIMO system transmits specified and known training signals regularly from all transmitters of the system and these transmitted signals are received at the receiver. </a:t>
            </a:r>
          </a:p>
          <a:p>
            <a:pPr algn="just"/>
            <a:r>
              <a:rPr lang="en-US" sz="2400" dirty="0">
                <a:latin typeface="Calibri" panose="020F0502020204030204" pitchFamily="34" charset="0"/>
                <a:cs typeface="Calibri" panose="020F0502020204030204" pitchFamily="34" charset="0"/>
              </a:rPr>
              <a:t>Based on the received signals, the receiver calculates the characteristics of all channel paths from each transmitted antenna to each receiving antenna.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In order to prove that MIMO work, the transmitted signal X has to be solved from the group of equations in equation (3.2.1) below, where Y is the received signal.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We also assume that the system is noise free and line of sight (LOS). </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If the channel characteristics matrix is </a:t>
            </a:r>
            <a:r>
              <a:rPr lang="en-US" sz="2400" dirty="0" err="1">
                <a:latin typeface="Calibri" panose="020F0502020204030204" pitchFamily="34" charset="0"/>
                <a:cs typeface="Calibri" panose="020F0502020204030204" pitchFamily="34" charset="0"/>
              </a:rPr>
              <a:t>Wc</a:t>
            </a:r>
            <a:r>
              <a:rPr lang="en-US" sz="2400" dirty="0">
                <a:latin typeface="Calibri" panose="020F0502020204030204" pitchFamily="34" charset="0"/>
                <a:cs typeface="Calibri" panose="020F0502020204030204" pitchFamily="34" charset="0"/>
              </a:rPr>
              <a:t>, we may write</a:t>
            </a:r>
          </a:p>
        </p:txBody>
      </p:sp>
      <p:pic>
        <p:nvPicPr>
          <p:cNvPr id="6" name="Picture 5">
            <a:extLst>
              <a:ext uri="{FF2B5EF4-FFF2-40B4-BE49-F238E27FC236}">
                <a16:creationId xmlns:a16="http://schemas.microsoft.com/office/drawing/2014/main" id="{2803AA28-29F1-15C5-054E-B8FCA3D88174}"/>
              </a:ext>
            </a:extLst>
          </p:cNvPr>
          <p:cNvPicPr>
            <a:picLocks noChangeAspect="1"/>
          </p:cNvPicPr>
          <p:nvPr/>
        </p:nvPicPr>
        <p:blipFill>
          <a:blip r:embed="rId2"/>
          <a:stretch>
            <a:fillRect/>
          </a:stretch>
        </p:blipFill>
        <p:spPr>
          <a:xfrm>
            <a:off x="129987" y="6267026"/>
            <a:ext cx="9008536" cy="457200"/>
          </a:xfrm>
          <a:prstGeom prst="rect">
            <a:avLst/>
          </a:prstGeom>
        </p:spPr>
      </p:pic>
    </p:spTree>
    <p:extLst>
      <p:ext uri="{BB962C8B-B14F-4D97-AF65-F5344CB8AC3E}">
        <p14:creationId xmlns:p14="http://schemas.microsoft.com/office/powerpoint/2010/main" val="292602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3. Representation of MIMO channel</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399" y="990600"/>
            <a:ext cx="11887200" cy="4524315"/>
          </a:xfrm>
          <a:prstGeom prst="rect">
            <a:avLst/>
          </a:prstGeom>
          <a:noFill/>
        </p:spPr>
        <p:txBody>
          <a:bodyPr wrap="square" rtlCol="0">
            <a:spAutoFit/>
          </a:bodyPr>
          <a:lstStyle/>
          <a:p>
            <a:pPr algn="just"/>
            <a:r>
              <a:rPr lang="en-US" sz="2400" dirty="0">
                <a:cs typeface="Calibri" panose="020F0502020204030204" pitchFamily="34" charset="0"/>
              </a:rPr>
              <a:t>3.2 Operational principles of a MIMO system</a:t>
            </a:r>
          </a:p>
          <a:p>
            <a:pPr algn="just"/>
            <a:endParaRPr lang="en-US" sz="2400" dirty="0">
              <a:cs typeface="Calibri" panose="020F0502020204030204" pitchFamily="34" charset="0"/>
            </a:endParaRPr>
          </a:p>
          <a:p>
            <a:pPr algn="l"/>
            <a:r>
              <a:rPr lang="en-US" sz="2400" b="0" i="0" u="none" strike="noStrike" baseline="0" dirty="0"/>
              <a:t>If the channel matrix has </a:t>
            </a:r>
            <a:r>
              <a:rPr lang="en-US" sz="2400" b="0" i="1" u="none" strike="noStrike" baseline="0" dirty="0"/>
              <a:t>N </a:t>
            </a:r>
            <a:r>
              <a:rPr lang="en-US" sz="2400" b="0" i="0" u="none" strike="noStrike" baseline="0" dirty="0"/>
              <a:t>rows as many as there are transmitting antennas with index </a:t>
            </a:r>
            <a:r>
              <a:rPr lang="en-US" sz="2400" b="0" i="1" u="none" strike="noStrike" baseline="0" dirty="0" err="1"/>
              <a:t>i</a:t>
            </a:r>
            <a:r>
              <a:rPr lang="en-US" sz="2400" b="0" i="0" u="none" strike="noStrike" baseline="0" dirty="0"/>
              <a:t>. Then transmitted signal vector is written as:</a:t>
            </a:r>
          </a:p>
          <a:p>
            <a:pPr algn="l"/>
            <a:endParaRPr lang="en-US" sz="2400" dirty="0">
              <a:cs typeface="Calibri" panose="020F0502020204030204" pitchFamily="34" charset="0"/>
            </a:endParaRPr>
          </a:p>
          <a:p>
            <a:pPr algn="l"/>
            <a:endParaRPr lang="en-US" sz="2400" dirty="0">
              <a:cs typeface="Calibri" panose="020F0502020204030204" pitchFamily="34" charset="0"/>
            </a:endParaRPr>
          </a:p>
          <a:p>
            <a:pPr algn="l"/>
            <a:r>
              <a:rPr lang="en-US" sz="2400" b="0" i="0" u="none" strike="noStrike" baseline="0" dirty="0"/>
              <a:t>Also if the channel matrix has </a:t>
            </a:r>
            <a:r>
              <a:rPr lang="en-US" sz="2400" b="0" i="1" u="none" strike="noStrike" baseline="0" dirty="0"/>
              <a:t>M </a:t>
            </a:r>
            <a:r>
              <a:rPr lang="en-US" sz="2400" b="0" i="0" u="none" strike="noStrike" baseline="0" dirty="0"/>
              <a:t>columns, as there are receiving antennas with index </a:t>
            </a:r>
            <a:r>
              <a:rPr lang="en-US" sz="2400" b="0" i="1" u="none" strike="noStrike" baseline="0" dirty="0"/>
              <a:t>j</a:t>
            </a:r>
            <a:r>
              <a:rPr lang="en-US" sz="2400" b="0" i="0" u="none" strike="noStrike" baseline="0" dirty="0"/>
              <a:t>. Then the received signal vector is:</a:t>
            </a:r>
            <a:endParaRPr lang="en-US" sz="2400" b="0" i="0" u="none" strike="noStrike" baseline="0" dirty="0">
              <a:cs typeface="Calibri" panose="020F0502020204030204" pitchFamily="34" charset="0"/>
            </a:endParaRPr>
          </a:p>
          <a:p>
            <a:pPr algn="l"/>
            <a:endParaRPr lang="en-US" sz="2400" dirty="0">
              <a:cs typeface="Calibri" panose="020F0502020204030204" pitchFamily="34" charset="0"/>
            </a:endParaRPr>
          </a:p>
          <a:p>
            <a:pPr algn="l"/>
            <a:endParaRPr lang="en-US" sz="2400" dirty="0">
              <a:cs typeface="Calibri" panose="020F0502020204030204" pitchFamily="34" charset="0"/>
            </a:endParaRPr>
          </a:p>
          <a:p>
            <a:pPr algn="l"/>
            <a:r>
              <a:rPr lang="en-US" sz="2400" b="0" i="0" u="none" strike="noStrike" baseline="0" dirty="0"/>
              <a:t>These vectors are extended later to matrixes by inserting </a:t>
            </a:r>
            <a:r>
              <a:rPr lang="en-US" sz="2400" b="0" i="1" u="none" strike="noStrike" baseline="0" dirty="0"/>
              <a:t>K </a:t>
            </a:r>
            <a:r>
              <a:rPr lang="en-US" sz="2400" b="0" i="0" u="none" strike="noStrike" baseline="0" dirty="0"/>
              <a:t>samples into each column. The channel matrix contains path characteristics h </a:t>
            </a:r>
            <a:r>
              <a:rPr lang="en-US" sz="2400" b="0" i="0" u="none" strike="noStrike" baseline="0" dirty="0" err="1"/>
              <a:t>I,j</a:t>
            </a:r>
            <a:r>
              <a:rPr lang="en-US" sz="2400" b="0" i="0" u="none" strike="noStrike" baseline="0" dirty="0"/>
              <a:t> as:</a:t>
            </a:r>
            <a:endParaRPr lang="en-US" sz="2400" dirty="0">
              <a:cs typeface="Calibri" panose="020F0502020204030204" pitchFamily="34" charset="0"/>
            </a:endParaRPr>
          </a:p>
        </p:txBody>
      </p:sp>
      <p:pic>
        <p:nvPicPr>
          <p:cNvPr id="5" name="Picture 4">
            <a:extLst>
              <a:ext uri="{FF2B5EF4-FFF2-40B4-BE49-F238E27FC236}">
                <a16:creationId xmlns:a16="http://schemas.microsoft.com/office/drawing/2014/main" id="{CC432CB9-18C2-115F-E514-299A11F4DCF6}"/>
              </a:ext>
            </a:extLst>
          </p:cNvPr>
          <p:cNvPicPr>
            <a:picLocks noChangeAspect="1"/>
          </p:cNvPicPr>
          <p:nvPr/>
        </p:nvPicPr>
        <p:blipFill>
          <a:blip r:embed="rId2"/>
          <a:stretch>
            <a:fillRect/>
          </a:stretch>
        </p:blipFill>
        <p:spPr>
          <a:xfrm>
            <a:off x="183775" y="2667000"/>
            <a:ext cx="7458635" cy="412376"/>
          </a:xfrm>
          <a:prstGeom prst="rect">
            <a:avLst/>
          </a:prstGeom>
        </p:spPr>
      </p:pic>
      <p:pic>
        <p:nvPicPr>
          <p:cNvPr id="8" name="Picture 7">
            <a:extLst>
              <a:ext uri="{FF2B5EF4-FFF2-40B4-BE49-F238E27FC236}">
                <a16:creationId xmlns:a16="http://schemas.microsoft.com/office/drawing/2014/main" id="{A67014A2-A503-D706-1B20-CDE6580557CD}"/>
              </a:ext>
            </a:extLst>
          </p:cNvPr>
          <p:cNvPicPr>
            <a:picLocks noChangeAspect="1"/>
          </p:cNvPicPr>
          <p:nvPr/>
        </p:nvPicPr>
        <p:blipFill>
          <a:blip r:embed="rId3"/>
          <a:stretch>
            <a:fillRect/>
          </a:stretch>
        </p:blipFill>
        <p:spPr>
          <a:xfrm>
            <a:off x="219634" y="4108886"/>
            <a:ext cx="7422776" cy="376518"/>
          </a:xfrm>
          <a:prstGeom prst="rect">
            <a:avLst/>
          </a:prstGeom>
        </p:spPr>
      </p:pic>
      <p:pic>
        <p:nvPicPr>
          <p:cNvPr id="10" name="Picture 9">
            <a:extLst>
              <a:ext uri="{FF2B5EF4-FFF2-40B4-BE49-F238E27FC236}">
                <a16:creationId xmlns:a16="http://schemas.microsoft.com/office/drawing/2014/main" id="{A215D260-DBD4-19D0-81E0-C127645870AC}"/>
              </a:ext>
            </a:extLst>
          </p:cNvPr>
          <p:cNvPicPr>
            <a:picLocks noChangeAspect="1"/>
          </p:cNvPicPr>
          <p:nvPr/>
        </p:nvPicPr>
        <p:blipFill>
          <a:blip r:embed="rId4"/>
          <a:stretch>
            <a:fillRect/>
          </a:stretch>
        </p:blipFill>
        <p:spPr>
          <a:xfrm>
            <a:off x="166539" y="5486400"/>
            <a:ext cx="3083859" cy="1371600"/>
          </a:xfrm>
          <a:prstGeom prst="rect">
            <a:avLst/>
          </a:prstGeom>
          <a:ln>
            <a:solidFill>
              <a:srgbClr val="FF0000"/>
            </a:solidFill>
          </a:ln>
        </p:spPr>
      </p:pic>
      <p:pic>
        <p:nvPicPr>
          <p:cNvPr id="7" name="Picture 6">
            <a:extLst>
              <a:ext uri="{FF2B5EF4-FFF2-40B4-BE49-F238E27FC236}">
                <a16:creationId xmlns:a16="http://schemas.microsoft.com/office/drawing/2014/main" id="{5391D591-502D-B8F3-B36E-35B0648B78DA}"/>
              </a:ext>
            </a:extLst>
          </p:cNvPr>
          <p:cNvPicPr>
            <a:picLocks noChangeAspect="1"/>
          </p:cNvPicPr>
          <p:nvPr/>
        </p:nvPicPr>
        <p:blipFill>
          <a:blip r:embed="rId5"/>
          <a:stretch>
            <a:fillRect/>
          </a:stretch>
        </p:blipFill>
        <p:spPr>
          <a:xfrm>
            <a:off x="3581400" y="5638800"/>
            <a:ext cx="8305800" cy="457200"/>
          </a:xfrm>
          <a:prstGeom prst="rect">
            <a:avLst/>
          </a:prstGeom>
        </p:spPr>
      </p:pic>
    </p:spTree>
    <p:extLst>
      <p:ext uri="{BB962C8B-B14F-4D97-AF65-F5344CB8AC3E}">
        <p14:creationId xmlns:p14="http://schemas.microsoft.com/office/powerpoint/2010/main" val="87997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A2247-97B9-3F5E-D18A-31764C75DDC8}"/>
              </a:ext>
            </a:extLst>
          </p:cNvPr>
          <p:cNvPicPr>
            <a:picLocks noChangeAspect="1"/>
          </p:cNvPicPr>
          <p:nvPr/>
        </p:nvPicPr>
        <p:blipFill>
          <a:blip r:embed="rId2"/>
          <a:stretch>
            <a:fillRect/>
          </a:stretch>
        </p:blipFill>
        <p:spPr>
          <a:xfrm>
            <a:off x="3962400" y="1474806"/>
            <a:ext cx="7953270" cy="5392159"/>
          </a:xfrm>
          <a:prstGeom prst="rect">
            <a:avLst/>
          </a:prstGeom>
        </p:spPr>
      </p:pic>
      <p:sp>
        <p:nvSpPr>
          <p:cNvPr id="4" name="Title 3">
            <a:extLst>
              <a:ext uri="{FF2B5EF4-FFF2-40B4-BE49-F238E27FC236}">
                <a16:creationId xmlns:a16="http://schemas.microsoft.com/office/drawing/2014/main" id="{A8CFC4A8-F691-C77F-6464-3082099BD618}"/>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3. Representation of MIMO channel</a:t>
            </a:r>
          </a:p>
        </p:txBody>
      </p:sp>
      <p:sp>
        <p:nvSpPr>
          <p:cNvPr id="5" name="TextBox 4">
            <a:extLst>
              <a:ext uri="{FF2B5EF4-FFF2-40B4-BE49-F238E27FC236}">
                <a16:creationId xmlns:a16="http://schemas.microsoft.com/office/drawing/2014/main" id="{A5590449-5C88-1D6A-1C31-5458517D2732}"/>
              </a:ext>
            </a:extLst>
          </p:cNvPr>
          <p:cNvSpPr txBox="1"/>
          <p:nvPr/>
        </p:nvSpPr>
        <p:spPr>
          <a:xfrm>
            <a:off x="152399" y="990600"/>
            <a:ext cx="11887200" cy="3785652"/>
          </a:xfrm>
          <a:prstGeom prst="rect">
            <a:avLst/>
          </a:prstGeom>
          <a:noFill/>
        </p:spPr>
        <p:txBody>
          <a:bodyPr wrap="square" rtlCol="0">
            <a:spAutoFit/>
          </a:bodyPr>
          <a:lstStyle/>
          <a:p>
            <a:pPr algn="just"/>
            <a:r>
              <a:rPr lang="en-US" sz="2400" dirty="0">
                <a:cs typeface="Calibri" panose="020F0502020204030204" pitchFamily="34" charset="0"/>
              </a:rPr>
              <a:t>3.2 Operational principles of a MIMO system</a:t>
            </a:r>
          </a:p>
          <a:p>
            <a:pPr algn="just"/>
            <a:endParaRPr lang="en-US" sz="2400" dirty="0">
              <a:cs typeface="Calibri" panose="020F0502020204030204" pitchFamily="34" charset="0"/>
            </a:endParaRPr>
          </a:p>
          <a:p>
            <a:pPr algn="just"/>
            <a:r>
              <a:rPr lang="en-US" sz="2400" b="0" i="0" u="none" strike="noStrike" baseline="0" dirty="0"/>
              <a:t>channel matrix:</a:t>
            </a:r>
            <a:endParaRPr lang="en-US" sz="2400" b="0" i="0" u="none" strike="noStrike" baseline="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r>
              <a:rPr lang="en-US" sz="2400" dirty="0">
                <a:solidFill>
                  <a:srgbClr val="FF0000"/>
                </a:solidFill>
                <a:cs typeface="Calibri" panose="020F0502020204030204" pitchFamily="34" charset="0"/>
              </a:rPr>
              <a:t>Case sensitive </a:t>
            </a:r>
          </a:p>
          <a:p>
            <a:pPr algn="just"/>
            <a:r>
              <a:rPr lang="en-US" sz="2400" dirty="0">
                <a:solidFill>
                  <a:srgbClr val="FF0000"/>
                </a:solidFill>
                <a:cs typeface="Calibri" panose="020F0502020204030204" pitchFamily="34" charset="0"/>
              </a:rPr>
              <a:t>calculations</a:t>
            </a:r>
          </a:p>
        </p:txBody>
      </p:sp>
      <p:pic>
        <p:nvPicPr>
          <p:cNvPr id="6" name="Picture 5">
            <a:extLst>
              <a:ext uri="{FF2B5EF4-FFF2-40B4-BE49-F238E27FC236}">
                <a16:creationId xmlns:a16="http://schemas.microsoft.com/office/drawing/2014/main" id="{5C705881-EE89-B133-9F6A-40EFD698146D}"/>
              </a:ext>
            </a:extLst>
          </p:cNvPr>
          <p:cNvPicPr>
            <a:picLocks noChangeAspect="1"/>
          </p:cNvPicPr>
          <p:nvPr/>
        </p:nvPicPr>
        <p:blipFill>
          <a:blip r:embed="rId3"/>
          <a:stretch>
            <a:fillRect/>
          </a:stretch>
        </p:blipFill>
        <p:spPr>
          <a:xfrm>
            <a:off x="186178" y="2286000"/>
            <a:ext cx="3083859" cy="1371600"/>
          </a:xfrm>
          <a:prstGeom prst="rect">
            <a:avLst/>
          </a:prstGeom>
          <a:ln>
            <a:solidFill>
              <a:srgbClr val="FF0000"/>
            </a:solidFill>
          </a:ln>
        </p:spPr>
      </p:pic>
    </p:spTree>
    <p:extLst>
      <p:ext uri="{BB962C8B-B14F-4D97-AF65-F5344CB8AC3E}">
        <p14:creationId xmlns:p14="http://schemas.microsoft.com/office/powerpoint/2010/main" val="245414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FC4A8-F691-C77F-6464-3082099BD618}"/>
              </a:ext>
            </a:extLst>
          </p:cNvPr>
          <p:cNvSpPr>
            <a:spLocks noGrp="1"/>
          </p:cNvSpPr>
          <p:nvPr>
            <p:ph type="title"/>
          </p:nvPr>
        </p:nvSpPr>
        <p:spPr>
          <a:xfrm>
            <a:off x="152400" y="228600"/>
            <a:ext cx="11887200" cy="533400"/>
          </a:xfrm>
        </p:spPr>
        <p:txBody>
          <a:bodyPr anchor="t">
            <a:noAutofit/>
          </a:bodyPr>
          <a:lstStyle/>
          <a:p>
            <a:r>
              <a:rPr lang="en-US" dirty="0">
                <a:latin typeface="Calibri" panose="020F0502020204030204" pitchFamily="34" charset="0"/>
                <a:cs typeface="Calibri" panose="020F0502020204030204" pitchFamily="34" charset="0"/>
              </a:rPr>
              <a:t>3. Representation of MIMO channel</a:t>
            </a:r>
          </a:p>
        </p:txBody>
      </p:sp>
      <p:sp>
        <p:nvSpPr>
          <p:cNvPr id="5" name="TextBox 4">
            <a:extLst>
              <a:ext uri="{FF2B5EF4-FFF2-40B4-BE49-F238E27FC236}">
                <a16:creationId xmlns:a16="http://schemas.microsoft.com/office/drawing/2014/main" id="{A5590449-5C88-1D6A-1C31-5458517D2732}"/>
              </a:ext>
            </a:extLst>
          </p:cNvPr>
          <p:cNvSpPr txBox="1"/>
          <p:nvPr/>
        </p:nvSpPr>
        <p:spPr>
          <a:xfrm>
            <a:off x="152399" y="990600"/>
            <a:ext cx="11887200" cy="3785652"/>
          </a:xfrm>
          <a:prstGeom prst="rect">
            <a:avLst/>
          </a:prstGeom>
          <a:noFill/>
        </p:spPr>
        <p:txBody>
          <a:bodyPr wrap="square" rtlCol="0">
            <a:spAutoFit/>
          </a:bodyPr>
          <a:lstStyle/>
          <a:p>
            <a:pPr algn="just"/>
            <a:r>
              <a:rPr lang="en-US" sz="2400" dirty="0">
                <a:cs typeface="Calibri" panose="020F0502020204030204" pitchFamily="34" charset="0"/>
              </a:rPr>
              <a:t>3.2 Operational principles of a MIMO system</a:t>
            </a:r>
          </a:p>
          <a:p>
            <a:pPr algn="just"/>
            <a:endParaRPr lang="en-US" sz="2400" dirty="0">
              <a:cs typeface="Calibri" panose="020F0502020204030204" pitchFamily="34" charset="0"/>
            </a:endParaRPr>
          </a:p>
          <a:p>
            <a:pPr algn="just"/>
            <a:r>
              <a:rPr lang="en-US" sz="2400" b="0" i="0" u="none" strike="noStrike" baseline="0" dirty="0"/>
              <a:t>channel matrix:</a:t>
            </a:r>
            <a:endParaRPr lang="en-US" sz="2400" b="0" i="0" u="none" strike="noStrike" baseline="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endParaRPr lang="en-US" sz="2400" dirty="0">
              <a:cs typeface="Calibri" panose="020F0502020204030204" pitchFamily="34" charset="0"/>
            </a:endParaRPr>
          </a:p>
          <a:p>
            <a:pPr algn="just"/>
            <a:r>
              <a:rPr lang="en-US" sz="2400" dirty="0">
                <a:solidFill>
                  <a:srgbClr val="FF0000"/>
                </a:solidFill>
                <a:cs typeface="Calibri" panose="020F0502020204030204" pitchFamily="34" charset="0"/>
              </a:rPr>
              <a:t>Case sensitive </a:t>
            </a:r>
          </a:p>
          <a:p>
            <a:pPr algn="just"/>
            <a:r>
              <a:rPr lang="en-US" sz="2400" dirty="0">
                <a:solidFill>
                  <a:srgbClr val="FF0000"/>
                </a:solidFill>
                <a:cs typeface="Calibri" panose="020F0502020204030204" pitchFamily="34" charset="0"/>
              </a:rPr>
              <a:t>calculations</a:t>
            </a:r>
          </a:p>
        </p:txBody>
      </p:sp>
      <p:pic>
        <p:nvPicPr>
          <p:cNvPr id="6" name="Picture 5">
            <a:extLst>
              <a:ext uri="{FF2B5EF4-FFF2-40B4-BE49-F238E27FC236}">
                <a16:creationId xmlns:a16="http://schemas.microsoft.com/office/drawing/2014/main" id="{5C705881-EE89-B133-9F6A-40EFD698146D}"/>
              </a:ext>
            </a:extLst>
          </p:cNvPr>
          <p:cNvPicPr>
            <a:picLocks noChangeAspect="1"/>
          </p:cNvPicPr>
          <p:nvPr/>
        </p:nvPicPr>
        <p:blipFill>
          <a:blip r:embed="rId2"/>
          <a:stretch>
            <a:fillRect/>
          </a:stretch>
        </p:blipFill>
        <p:spPr>
          <a:xfrm>
            <a:off x="186178" y="2286000"/>
            <a:ext cx="3083859" cy="1371600"/>
          </a:xfrm>
          <a:prstGeom prst="rect">
            <a:avLst/>
          </a:prstGeom>
          <a:ln>
            <a:solidFill>
              <a:srgbClr val="FF0000"/>
            </a:solidFill>
          </a:ln>
        </p:spPr>
      </p:pic>
      <p:pic>
        <p:nvPicPr>
          <p:cNvPr id="7" name="Picture 6">
            <a:extLst>
              <a:ext uri="{FF2B5EF4-FFF2-40B4-BE49-F238E27FC236}">
                <a16:creationId xmlns:a16="http://schemas.microsoft.com/office/drawing/2014/main" id="{4775B4A0-8631-FAF0-D24D-213FEEE97E11}"/>
              </a:ext>
            </a:extLst>
          </p:cNvPr>
          <p:cNvPicPr>
            <a:picLocks noChangeAspect="1"/>
          </p:cNvPicPr>
          <p:nvPr/>
        </p:nvPicPr>
        <p:blipFill>
          <a:blip r:embed="rId3"/>
          <a:stretch>
            <a:fillRect/>
          </a:stretch>
        </p:blipFill>
        <p:spPr>
          <a:xfrm>
            <a:off x="3810000" y="1371600"/>
            <a:ext cx="8098481" cy="5405735"/>
          </a:xfrm>
          <a:prstGeom prst="rect">
            <a:avLst/>
          </a:prstGeom>
        </p:spPr>
      </p:pic>
    </p:spTree>
    <p:extLst>
      <p:ext uri="{BB962C8B-B14F-4D97-AF65-F5344CB8AC3E}">
        <p14:creationId xmlns:p14="http://schemas.microsoft.com/office/powerpoint/2010/main" val="160567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81000" y="365125"/>
            <a:ext cx="11658600" cy="667527"/>
          </a:xfrm>
        </p:spPr>
        <p:txBody>
          <a:bodyPr>
            <a:normAutofit fontScale="90000"/>
          </a:bodyPr>
          <a:lstStyle/>
          <a:p>
            <a:r>
              <a:rPr lang="el-GR" dirty="0"/>
              <a:t>Σύγχρονα ασύρματα δίκτυα</a:t>
            </a:r>
            <a:endParaRPr lang="en-US" dirty="0"/>
          </a:p>
        </p:txBody>
      </p:sp>
      <p:sp>
        <p:nvSpPr>
          <p:cNvPr id="4" name="Rectangle 3">
            <a:extLst>
              <a:ext uri="{FF2B5EF4-FFF2-40B4-BE49-F238E27FC236}">
                <a16:creationId xmlns:a16="http://schemas.microsoft.com/office/drawing/2014/main" id="{5160AA30-75CF-DFF6-109C-54FCAF95677F}"/>
              </a:ext>
            </a:extLst>
          </p:cNvPr>
          <p:cNvSpPr txBox="1">
            <a:spLocks noChangeArrowheads="1"/>
          </p:cNvSpPr>
          <p:nvPr/>
        </p:nvSpPr>
        <p:spPr>
          <a:xfrm>
            <a:off x="-8965" y="1752600"/>
            <a:ext cx="12200965" cy="838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dirty="0">
                <a:solidFill>
                  <a:srgbClr val="FF0000"/>
                </a:solidFill>
              </a:rPr>
              <a:t>Οι τεχνολογίες </a:t>
            </a:r>
            <a:r>
              <a:rPr lang="en-US" dirty="0">
                <a:solidFill>
                  <a:srgbClr val="FF0000"/>
                </a:solidFill>
              </a:rPr>
              <a:t>MIMO &amp; OFDM </a:t>
            </a:r>
            <a:r>
              <a:rPr lang="el-GR" dirty="0">
                <a:solidFill>
                  <a:srgbClr val="FF0000"/>
                </a:solidFill>
              </a:rPr>
              <a:t>σε συνδυασμό αποτελούν τον ακρογωνιαίο λίθο στα αναδυόμενα ευρυζωνικά ασύρματα δίκτυα</a:t>
            </a:r>
            <a:endParaRPr lang="en-US" dirty="0">
              <a:solidFill>
                <a:srgbClr val="FF0000"/>
              </a:solidFill>
            </a:endParaRPr>
          </a:p>
        </p:txBody>
      </p:sp>
      <p:sp>
        <p:nvSpPr>
          <p:cNvPr id="5" name="Rectangle 3">
            <a:extLst>
              <a:ext uri="{FF2B5EF4-FFF2-40B4-BE49-F238E27FC236}">
                <a16:creationId xmlns:a16="http://schemas.microsoft.com/office/drawing/2014/main" id="{CD8DA62A-C480-5D54-7D38-D13ED6F22437}"/>
              </a:ext>
            </a:extLst>
          </p:cNvPr>
          <p:cNvSpPr txBox="1">
            <a:spLocks noChangeArrowheads="1"/>
          </p:cNvSpPr>
          <p:nvPr/>
        </p:nvSpPr>
        <p:spPr>
          <a:xfrm>
            <a:off x="76200" y="4495800"/>
            <a:ext cx="120396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2">
                    <a:lumMod val="75000"/>
                  </a:schemeClr>
                </a:solidFill>
              </a:rPr>
              <a:t>OFDM </a:t>
            </a:r>
            <a:r>
              <a:rPr lang="el-GR" dirty="0">
                <a:solidFill>
                  <a:schemeClr val="accent2">
                    <a:lumMod val="75000"/>
                  </a:schemeClr>
                </a:solidFill>
                <a:sym typeface="Wingdings" panose="05000000000000000000" pitchFamily="2" charset="2"/>
              </a:rPr>
              <a:t> Τεχνική Βασιζόμενη στο </a:t>
            </a:r>
            <a:r>
              <a:rPr lang="el-GR" dirty="0" err="1">
                <a:solidFill>
                  <a:schemeClr val="accent2">
                    <a:lumMod val="75000"/>
                  </a:schemeClr>
                </a:solidFill>
                <a:sym typeface="Wingdings" panose="05000000000000000000" pitchFamily="2" charset="2"/>
              </a:rPr>
              <a:t>Διαφορισμό</a:t>
            </a:r>
            <a:endParaRPr lang="en-US" dirty="0">
              <a:solidFill>
                <a:schemeClr val="accent2">
                  <a:lumMod val="75000"/>
                </a:schemeClr>
              </a:solidFill>
            </a:endParaRPr>
          </a:p>
        </p:txBody>
      </p:sp>
      <p:cxnSp>
        <p:nvCxnSpPr>
          <p:cNvPr id="3" name="Straight Arrow Connector 2">
            <a:extLst>
              <a:ext uri="{FF2B5EF4-FFF2-40B4-BE49-F238E27FC236}">
                <a16:creationId xmlns:a16="http://schemas.microsoft.com/office/drawing/2014/main" id="{C6338A1F-B40C-09FC-C552-F0F366474F10}"/>
              </a:ext>
            </a:extLst>
          </p:cNvPr>
          <p:cNvCxnSpPr/>
          <p:nvPr/>
        </p:nvCxnSpPr>
        <p:spPr>
          <a:xfrm>
            <a:off x="9829800" y="4953000"/>
            <a:ext cx="2057400" cy="838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071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81000" y="365125"/>
            <a:ext cx="11658600" cy="667527"/>
          </a:xfrm>
        </p:spPr>
        <p:txBody>
          <a:bodyPr>
            <a:normAutofit fontScale="90000"/>
          </a:bodyPr>
          <a:lstStyle/>
          <a:p>
            <a:r>
              <a:rPr lang="el-GR" dirty="0">
                <a:solidFill>
                  <a:srgbClr val="FF0000"/>
                </a:solidFill>
              </a:rPr>
              <a:t>Τεχνικές </a:t>
            </a:r>
            <a:r>
              <a:rPr lang="el-GR" dirty="0" err="1">
                <a:solidFill>
                  <a:srgbClr val="FF0000"/>
                </a:solidFill>
              </a:rPr>
              <a:t>Διαφορισμού</a:t>
            </a:r>
            <a:r>
              <a:rPr lang="el-GR" dirty="0">
                <a:solidFill>
                  <a:srgbClr val="FF0000"/>
                </a:solidFill>
              </a:rPr>
              <a:t> (</a:t>
            </a:r>
            <a:r>
              <a:rPr lang="en-US" dirty="0">
                <a:solidFill>
                  <a:srgbClr val="FF0000"/>
                </a:solidFill>
              </a:rPr>
              <a:t>Diversity Techniques</a:t>
            </a:r>
            <a:r>
              <a:rPr lang="el-GR" dirty="0">
                <a:solidFill>
                  <a:srgbClr val="FF0000"/>
                </a:solidFill>
              </a:rPr>
              <a:t>)</a:t>
            </a:r>
            <a:endParaRPr lang="en-US" dirty="0">
              <a:solidFill>
                <a:srgbClr val="FF0000"/>
              </a:solidFill>
            </a:endParaRPr>
          </a:p>
        </p:txBody>
      </p:sp>
      <p:sp>
        <p:nvSpPr>
          <p:cNvPr id="199683" name="Rectangle 3"/>
          <p:cNvSpPr>
            <a:spLocks noGrp="1" noChangeArrowheads="1"/>
          </p:cNvSpPr>
          <p:nvPr>
            <p:ph idx="1"/>
          </p:nvPr>
        </p:nvSpPr>
        <p:spPr>
          <a:xfrm>
            <a:off x="381000" y="1299385"/>
            <a:ext cx="11506200" cy="4949015"/>
          </a:xfrm>
        </p:spPr>
        <p:txBody>
          <a:bodyPr>
            <a:noAutofit/>
          </a:bodyPr>
          <a:lstStyle/>
          <a:p>
            <a:pPr marL="0" indent="0" algn="just">
              <a:lnSpc>
                <a:spcPct val="90000"/>
              </a:lnSpc>
              <a:buNone/>
            </a:pPr>
            <a:r>
              <a:rPr lang="el-GR" dirty="0">
                <a:solidFill>
                  <a:srgbClr val="FF0000"/>
                </a:solidFill>
              </a:rPr>
              <a:t>Ο </a:t>
            </a:r>
            <a:r>
              <a:rPr lang="el-GR" dirty="0" err="1">
                <a:solidFill>
                  <a:srgbClr val="FF0000"/>
                </a:solidFill>
              </a:rPr>
              <a:t>Διαφορισμός</a:t>
            </a:r>
            <a:r>
              <a:rPr lang="el-GR" dirty="0">
                <a:solidFill>
                  <a:srgbClr val="FF0000"/>
                </a:solidFill>
              </a:rPr>
              <a:t> (</a:t>
            </a:r>
            <a:r>
              <a:rPr lang="en-US" dirty="0">
                <a:solidFill>
                  <a:srgbClr val="FF0000"/>
                </a:solidFill>
              </a:rPr>
              <a:t>Diversity)</a:t>
            </a:r>
            <a:r>
              <a:rPr lang="el-GR" dirty="0">
                <a:solidFill>
                  <a:srgbClr val="FF0000"/>
                </a:solidFill>
              </a:rPr>
              <a:t> βασίζεται στο γεγονός ότι ανεξάρτητα κανάλια υφίστανται ανεξάρτητα φαινόμενα διαλείψεων</a:t>
            </a:r>
          </a:p>
          <a:p>
            <a:pPr marL="0" indent="0" algn="just">
              <a:lnSpc>
                <a:spcPct val="90000"/>
              </a:lnSpc>
              <a:buNone/>
            </a:pPr>
            <a:endParaRPr lang="en-US" dirty="0"/>
          </a:p>
          <a:p>
            <a:pPr>
              <a:lnSpc>
                <a:spcPct val="90000"/>
              </a:lnSpc>
            </a:pPr>
            <a:r>
              <a:rPr lang="en-US" dirty="0">
                <a:solidFill>
                  <a:schemeClr val="accent1">
                    <a:lumMod val="75000"/>
                  </a:schemeClr>
                </a:solidFill>
              </a:rPr>
              <a:t>Space diversity </a:t>
            </a:r>
            <a:r>
              <a:rPr lang="en-US" dirty="0"/>
              <a:t>– techniques involving physical transmission path, spacing antennas</a:t>
            </a:r>
          </a:p>
          <a:p>
            <a:pPr>
              <a:lnSpc>
                <a:spcPct val="90000"/>
              </a:lnSpc>
            </a:pPr>
            <a:r>
              <a:rPr lang="en-US" dirty="0">
                <a:solidFill>
                  <a:schemeClr val="accent1">
                    <a:lumMod val="75000"/>
                  </a:schemeClr>
                </a:solidFill>
              </a:rPr>
              <a:t>Frequency diversity </a:t>
            </a:r>
            <a:r>
              <a:rPr lang="en-US" dirty="0"/>
              <a:t>– techniques where the signal is spread out over a larger frequency bandwidth or carried on multiple frequency carriers</a:t>
            </a:r>
          </a:p>
          <a:p>
            <a:pPr>
              <a:lnSpc>
                <a:spcPct val="90000"/>
              </a:lnSpc>
            </a:pPr>
            <a:r>
              <a:rPr lang="en-US" dirty="0">
                <a:solidFill>
                  <a:schemeClr val="accent1">
                    <a:lumMod val="75000"/>
                  </a:schemeClr>
                </a:solidFill>
              </a:rPr>
              <a:t>Time diversity </a:t>
            </a:r>
            <a:r>
              <a:rPr lang="en-US" dirty="0"/>
              <a:t>– techniques aimed at spreading the data out over time</a:t>
            </a:r>
          </a:p>
          <a:p>
            <a:pPr>
              <a:lnSpc>
                <a:spcPct val="90000"/>
              </a:lnSpc>
            </a:pPr>
            <a:r>
              <a:rPr lang="en-US" dirty="0"/>
              <a:t>Use of diversity</a:t>
            </a:r>
          </a:p>
          <a:p>
            <a:pPr lvl="1">
              <a:lnSpc>
                <a:spcPct val="90000"/>
              </a:lnSpc>
            </a:pPr>
            <a:r>
              <a:rPr lang="en-US" dirty="0"/>
              <a:t>Selection diversity – select the best signal</a:t>
            </a:r>
          </a:p>
          <a:p>
            <a:pPr lvl="1">
              <a:lnSpc>
                <a:spcPct val="90000"/>
              </a:lnSpc>
            </a:pPr>
            <a:r>
              <a:rPr lang="en-US" dirty="0"/>
              <a:t>Combining diversity – combine the signals</a:t>
            </a:r>
          </a:p>
        </p:txBody>
      </p:sp>
    </p:spTree>
    <p:extLst>
      <p:ext uri="{BB962C8B-B14F-4D97-AF65-F5344CB8AC3E}">
        <p14:creationId xmlns:p14="http://schemas.microsoft.com/office/powerpoint/2010/main" val="429052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11963400" cy="473075"/>
          </a:xfrm>
        </p:spPr>
        <p:txBody>
          <a:bodyPr>
            <a:normAutofit fontScale="90000"/>
          </a:bodyPr>
          <a:lstStyle/>
          <a:p>
            <a:r>
              <a:rPr lang="en-US" sz="4000" dirty="0">
                <a:solidFill>
                  <a:srgbClr val="FF0000"/>
                </a:solidFill>
              </a:rPr>
              <a:t>MULTIPLE INPUT MULTIPLE OUTPUT (MIMO) ANTENNAS</a:t>
            </a:r>
          </a:p>
        </p:txBody>
      </p:sp>
      <p:sp>
        <p:nvSpPr>
          <p:cNvPr id="3" name="Content Placeholder 2"/>
          <p:cNvSpPr>
            <a:spLocks noGrp="1"/>
          </p:cNvSpPr>
          <p:nvPr>
            <p:ph idx="1"/>
          </p:nvPr>
        </p:nvSpPr>
        <p:spPr>
          <a:xfrm>
            <a:off x="228600" y="1143000"/>
            <a:ext cx="11734800" cy="4351338"/>
          </a:xfrm>
        </p:spPr>
        <p:txBody>
          <a:bodyPr>
            <a:normAutofit/>
          </a:bodyPr>
          <a:lstStyle/>
          <a:p>
            <a:r>
              <a:rPr lang="en-US" dirty="0"/>
              <a:t>Use antenna arrays for</a:t>
            </a:r>
          </a:p>
          <a:p>
            <a:pPr lvl="1"/>
            <a:r>
              <a:rPr lang="en-US" dirty="0">
                <a:solidFill>
                  <a:schemeClr val="accent2">
                    <a:lumMod val="75000"/>
                  </a:schemeClr>
                </a:solidFill>
              </a:rPr>
              <a:t>Diversity </a:t>
            </a:r>
            <a:r>
              <a:rPr lang="el-GR" dirty="0">
                <a:solidFill>
                  <a:schemeClr val="accent2">
                    <a:lumMod val="75000"/>
                  </a:schemeClr>
                </a:solidFill>
              </a:rPr>
              <a:t>(</a:t>
            </a:r>
            <a:r>
              <a:rPr lang="el-GR" dirty="0" err="1">
                <a:solidFill>
                  <a:schemeClr val="accent2">
                    <a:lumMod val="75000"/>
                  </a:schemeClr>
                </a:solidFill>
              </a:rPr>
              <a:t>Διαφορισμός</a:t>
            </a:r>
            <a:r>
              <a:rPr lang="el-GR" dirty="0">
                <a:solidFill>
                  <a:schemeClr val="accent2">
                    <a:lumMod val="75000"/>
                  </a:schemeClr>
                </a:solidFill>
              </a:rPr>
              <a:t>)</a:t>
            </a:r>
            <a:r>
              <a:rPr lang="en-US" dirty="0">
                <a:solidFill>
                  <a:schemeClr val="accent2">
                    <a:lumMod val="75000"/>
                  </a:schemeClr>
                </a:solidFill>
              </a:rPr>
              <a:t> </a:t>
            </a:r>
            <a:r>
              <a:rPr lang="en-US" dirty="0"/>
              <a:t>– different signals from different antennas</a:t>
            </a:r>
          </a:p>
          <a:p>
            <a:pPr lvl="1"/>
            <a:r>
              <a:rPr lang="en-US" dirty="0"/>
              <a:t>Multiple streams– parallel data streams</a:t>
            </a:r>
          </a:p>
          <a:p>
            <a:pPr lvl="1"/>
            <a:r>
              <a:rPr lang="en-US" dirty="0"/>
              <a:t>Beamforming </a:t>
            </a:r>
            <a:r>
              <a:rPr lang="el-GR" dirty="0"/>
              <a:t>(Μορφοποίηση Δέσμης)</a:t>
            </a:r>
            <a:r>
              <a:rPr lang="en-US" dirty="0"/>
              <a:t> – directional antennas</a:t>
            </a:r>
          </a:p>
          <a:p>
            <a:pPr lvl="1"/>
            <a:r>
              <a:rPr lang="en-US" dirty="0"/>
              <a:t>Multi-user MIMO – directional beams to multiple simultaneous users</a:t>
            </a:r>
          </a:p>
          <a:p>
            <a:r>
              <a:rPr lang="en-US" dirty="0"/>
              <a:t>Modern systems</a:t>
            </a:r>
          </a:p>
          <a:p>
            <a:pPr lvl="1"/>
            <a:r>
              <a:rPr lang="en-US" dirty="0"/>
              <a:t>4 × 4 (4 transmitter and 4 </a:t>
            </a:r>
            <a:r>
              <a:rPr lang="en-US" dirty="0" err="1"/>
              <a:t>reciever</a:t>
            </a:r>
            <a:r>
              <a:rPr lang="en-US" dirty="0"/>
              <a:t> antennas)</a:t>
            </a:r>
          </a:p>
          <a:p>
            <a:pPr lvl="1"/>
            <a:r>
              <a:rPr lang="en-US" dirty="0"/>
              <a:t>8 × 8</a:t>
            </a:r>
          </a:p>
          <a:p>
            <a:pPr lvl="1"/>
            <a:r>
              <a:rPr lang="en-US" dirty="0"/>
              <a:t>Two dimensional arrays of 64 antennas</a:t>
            </a:r>
          </a:p>
          <a:p>
            <a:pPr lvl="1"/>
            <a:r>
              <a:rPr lang="en-US" dirty="0">
                <a:solidFill>
                  <a:schemeClr val="accent2">
                    <a:lumMod val="75000"/>
                  </a:schemeClr>
                </a:solidFill>
              </a:rPr>
              <a:t>Massive MIMO with many more antennas</a:t>
            </a:r>
          </a:p>
        </p:txBody>
      </p:sp>
    </p:spTree>
    <p:extLst>
      <p:ext uri="{BB962C8B-B14F-4D97-AF65-F5344CB8AC3E}">
        <p14:creationId xmlns:p14="http://schemas.microsoft.com/office/powerpoint/2010/main" val="416571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87425"/>
            <a:ext cx="4343400" cy="533400"/>
          </a:xfrm>
        </p:spPr>
        <p:txBody>
          <a:bodyPr/>
          <a:lstStyle/>
          <a:p>
            <a:r>
              <a:rPr lang="en-US" dirty="0"/>
              <a:t>5.9 Four Uses of MIMO</a:t>
            </a:r>
          </a:p>
        </p:txBody>
      </p:sp>
      <p:pic>
        <p:nvPicPr>
          <p:cNvPr id="2" name="Picture Placeholder 1" descr="Ch06fig18.eps">
            <a:hlinkClick r:id="rId2"/>
          </p:cNvPr>
          <p:cNvPicPr>
            <a:picLocks noGrp="1" noChangeAspect="1"/>
          </p:cNvPicPr>
          <p:nvPr>
            <p:ph type="pic" idx="1"/>
          </p:nvPr>
        </p:nvPicPr>
        <p:blipFill>
          <a:blip r:embed="rId3">
            <a:extLst>
              <a:ext uri="{28A0092B-C50C-407E-A947-70E740481C1C}">
                <a14:useLocalDpi xmlns:a14="http://schemas.microsoft.com/office/drawing/2010/main" val="0"/>
              </a:ext>
            </a:extLst>
          </a:blip>
          <a:srcRect l="-12095" r="-12095"/>
          <a:stretch>
            <a:fillRect/>
          </a:stretch>
        </p:blipFill>
        <p:spPr/>
      </p:pic>
    </p:spTree>
    <p:extLst>
      <p:ext uri="{BB962C8B-B14F-4D97-AF65-F5344CB8AC3E}">
        <p14:creationId xmlns:p14="http://schemas.microsoft.com/office/powerpoint/2010/main" val="14588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66151-150D-5D65-4A06-DB31E0D75C22}"/>
              </a:ext>
            </a:extLst>
          </p:cNvPr>
          <p:cNvPicPr>
            <a:picLocks noChangeAspect="1"/>
          </p:cNvPicPr>
          <p:nvPr/>
        </p:nvPicPr>
        <p:blipFill>
          <a:blip r:embed="rId2"/>
          <a:stretch>
            <a:fillRect/>
          </a:stretch>
        </p:blipFill>
        <p:spPr>
          <a:xfrm>
            <a:off x="2608386" y="838200"/>
            <a:ext cx="7602414" cy="5647509"/>
          </a:xfrm>
          <a:prstGeom prst="rect">
            <a:avLst/>
          </a:prstGeom>
        </p:spPr>
      </p:pic>
      <p:sp>
        <p:nvSpPr>
          <p:cNvPr id="8" name="TextBox 7">
            <a:extLst>
              <a:ext uri="{FF2B5EF4-FFF2-40B4-BE49-F238E27FC236}">
                <a16:creationId xmlns:a16="http://schemas.microsoft.com/office/drawing/2014/main" id="{894C3FC9-3A9B-5052-B2CE-F8D58D8E0F71}"/>
              </a:ext>
            </a:extLst>
          </p:cNvPr>
          <p:cNvSpPr txBox="1"/>
          <p:nvPr/>
        </p:nvSpPr>
        <p:spPr>
          <a:xfrm>
            <a:off x="3505200" y="304800"/>
            <a:ext cx="5791200" cy="369332"/>
          </a:xfrm>
          <a:prstGeom prst="rect">
            <a:avLst/>
          </a:prstGeom>
          <a:noFill/>
        </p:spPr>
        <p:txBody>
          <a:bodyPr wrap="square" rtlCol="0">
            <a:spAutoFit/>
          </a:bodyPr>
          <a:lstStyle/>
          <a:p>
            <a:pPr algn="ctr"/>
            <a:r>
              <a:rPr lang="en-US" sz="1800" b="0" i="0" u="none" strike="noStrike" baseline="0" dirty="0">
                <a:solidFill>
                  <a:srgbClr val="9A0000"/>
                </a:solidFill>
                <a:latin typeface="Arial" panose="020B0604020202020204" pitchFamily="34" charset="0"/>
              </a:rPr>
              <a:t>MIMO Increases Channel Capacity</a:t>
            </a:r>
            <a:endParaRPr lang="en-US" dirty="0"/>
          </a:p>
        </p:txBody>
      </p:sp>
    </p:spTree>
    <p:extLst>
      <p:ext uri="{BB962C8B-B14F-4D97-AF65-F5344CB8AC3E}">
        <p14:creationId xmlns:p14="http://schemas.microsoft.com/office/powerpoint/2010/main" val="373852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4C3FC9-3A9B-5052-B2CE-F8D58D8E0F71}"/>
              </a:ext>
            </a:extLst>
          </p:cNvPr>
          <p:cNvSpPr txBox="1"/>
          <p:nvPr/>
        </p:nvSpPr>
        <p:spPr>
          <a:xfrm>
            <a:off x="3505200" y="304800"/>
            <a:ext cx="5791200" cy="369332"/>
          </a:xfrm>
          <a:prstGeom prst="rect">
            <a:avLst/>
          </a:prstGeom>
          <a:noFill/>
        </p:spPr>
        <p:txBody>
          <a:bodyPr wrap="square" rtlCol="0">
            <a:spAutoFit/>
          </a:bodyPr>
          <a:lstStyle/>
          <a:p>
            <a:pPr algn="l"/>
            <a:r>
              <a:rPr lang="en-US" sz="1800" b="0" i="0" u="none" strike="noStrike" baseline="0" dirty="0">
                <a:solidFill>
                  <a:srgbClr val="9A0000"/>
                </a:solidFill>
                <a:latin typeface="Arial" panose="020B0604020202020204" pitchFamily="34" charset="0"/>
              </a:rPr>
              <a:t>MIMO Increases Range</a:t>
            </a:r>
            <a:endParaRPr lang="en-US" dirty="0"/>
          </a:p>
        </p:txBody>
      </p:sp>
      <p:pic>
        <p:nvPicPr>
          <p:cNvPr id="3" name="Picture 2">
            <a:extLst>
              <a:ext uri="{FF2B5EF4-FFF2-40B4-BE49-F238E27FC236}">
                <a16:creationId xmlns:a16="http://schemas.microsoft.com/office/drawing/2014/main" id="{6CCBAD2E-4821-7650-9D43-0AAF9AFEE8AE}"/>
              </a:ext>
            </a:extLst>
          </p:cNvPr>
          <p:cNvPicPr>
            <a:picLocks noChangeAspect="1"/>
          </p:cNvPicPr>
          <p:nvPr/>
        </p:nvPicPr>
        <p:blipFill>
          <a:blip r:embed="rId2"/>
          <a:stretch>
            <a:fillRect/>
          </a:stretch>
        </p:blipFill>
        <p:spPr>
          <a:xfrm>
            <a:off x="457200" y="1111623"/>
            <a:ext cx="6813176" cy="4634753"/>
          </a:xfrm>
          <a:prstGeom prst="rect">
            <a:avLst/>
          </a:prstGeom>
        </p:spPr>
      </p:pic>
      <p:sp>
        <p:nvSpPr>
          <p:cNvPr id="4" name="TextBox 3">
            <a:extLst>
              <a:ext uri="{FF2B5EF4-FFF2-40B4-BE49-F238E27FC236}">
                <a16:creationId xmlns:a16="http://schemas.microsoft.com/office/drawing/2014/main" id="{3977CB2B-A589-A4E5-807D-748988D86652}"/>
              </a:ext>
            </a:extLst>
          </p:cNvPr>
          <p:cNvSpPr txBox="1"/>
          <p:nvPr/>
        </p:nvSpPr>
        <p:spPr>
          <a:xfrm>
            <a:off x="7620000" y="1143000"/>
            <a:ext cx="4191000" cy="3139321"/>
          </a:xfrm>
          <a:prstGeom prst="rect">
            <a:avLst/>
          </a:prstGeom>
          <a:noFill/>
        </p:spPr>
        <p:txBody>
          <a:bodyPr wrap="square" rtlCol="0">
            <a:spAutoFit/>
          </a:bodyPr>
          <a:lstStyle/>
          <a:p>
            <a:pPr algn="l"/>
            <a:endParaRPr lang="en-US" sz="1800" b="0" i="0" u="none" strike="noStrike" baseline="0" dirty="0">
              <a:solidFill>
                <a:srgbClr val="000000"/>
              </a:solidFill>
              <a:latin typeface="Arial" panose="020B0604020202020204" pitchFamily="34" charset="0"/>
            </a:endParaRPr>
          </a:p>
          <a:p>
            <a:endParaRPr lang="en-US" sz="1800" b="0" i="0" u="none" strike="noStrike" baseline="0" dirty="0">
              <a:latin typeface="Arial" panose="020B0604020202020204" pitchFamily="34" charset="0"/>
            </a:endParaRPr>
          </a:p>
          <a:p>
            <a:pPr marR="2520" algn="just"/>
            <a:r>
              <a:rPr lang="en-US" sz="1800" b="0" i="0" u="none" strike="noStrike" baseline="0" dirty="0">
                <a:latin typeface="Arial" panose="020B0604020202020204" pitchFamily="34" charset="0"/>
              </a:rPr>
              <a:t>Each multipath route is treated as a separate channel, creating many “virtual wires” over which to transmit signals</a:t>
            </a:r>
          </a:p>
          <a:p>
            <a:pPr marR="2520" algn="just"/>
            <a:endParaRPr lang="en-US" sz="1800" b="0" i="0" u="none" strike="noStrike" baseline="0" dirty="0">
              <a:latin typeface="Arial" panose="020B0604020202020204" pitchFamily="34" charset="0"/>
            </a:endParaRPr>
          </a:p>
          <a:p>
            <a:pPr marR="2970" algn="just"/>
            <a:r>
              <a:rPr lang="en-US" sz="1800" b="0" i="0" u="none" strike="noStrike" baseline="0" dirty="0">
                <a:latin typeface="Arial" panose="020B0604020202020204" pitchFamily="34" charset="0"/>
              </a:rPr>
              <a:t>Traditional radios are confused by this multipath, while MIMO takes advantage of these “echoes” to increase range and throughput</a:t>
            </a:r>
            <a:endParaRPr lang="en-US" dirty="0"/>
          </a:p>
        </p:txBody>
      </p:sp>
    </p:spTree>
    <p:extLst>
      <p:ext uri="{BB962C8B-B14F-4D97-AF65-F5344CB8AC3E}">
        <p14:creationId xmlns:p14="http://schemas.microsoft.com/office/powerpoint/2010/main" val="75837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BD6F39-004F-2D58-E581-F90CFC2D1AD5}"/>
              </a:ext>
            </a:extLst>
          </p:cNvPr>
          <p:cNvSpPr>
            <a:spLocks noGrp="1"/>
          </p:cNvSpPr>
          <p:nvPr>
            <p:ph type="title"/>
          </p:nvPr>
        </p:nvSpPr>
        <p:spPr>
          <a:xfrm>
            <a:off x="152400" y="228600"/>
            <a:ext cx="4343400" cy="533400"/>
          </a:xfrm>
        </p:spPr>
        <p:txBody>
          <a:bodyPr/>
          <a:lstStyle/>
          <a:p>
            <a:r>
              <a:rPr lang="en-US" dirty="0">
                <a:latin typeface="Calibri" panose="020F0502020204030204" pitchFamily="34" charset="0"/>
                <a:cs typeface="Calibri" panose="020F0502020204030204" pitchFamily="34" charset="0"/>
              </a:rPr>
              <a:t>1. Introduction</a:t>
            </a:r>
          </a:p>
        </p:txBody>
      </p:sp>
      <p:sp>
        <p:nvSpPr>
          <p:cNvPr id="3" name="TextBox 2">
            <a:extLst>
              <a:ext uri="{FF2B5EF4-FFF2-40B4-BE49-F238E27FC236}">
                <a16:creationId xmlns:a16="http://schemas.microsoft.com/office/drawing/2014/main" id="{A0C8F3AB-ED92-EB15-F9D8-C3A432AE9BE1}"/>
              </a:ext>
            </a:extLst>
          </p:cNvPr>
          <p:cNvSpPr txBox="1"/>
          <p:nvPr/>
        </p:nvSpPr>
        <p:spPr>
          <a:xfrm>
            <a:off x="152400" y="990600"/>
            <a:ext cx="11887200" cy="3416320"/>
          </a:xfrm>
          <a:prstGeom prst="rect">
            <a:avLst/>
          </a:prstGeom>
          <a:noFill/>
        </p:spPr>
        <p:txBody>
          <a:bodyPr wrap="square" rtlCol="0">
            <a:spAutoFit/>
          </a:bodyPr>
          <a:lstStyle/>
          <a:p>
            <a:pPr algn="just"/>
            <a:r>
              <a:rPr lang="en-US" sz="2400" b="0" i="0" u="none" strike="noStrike" baseline="0" dirty="0"/>
              <a:t>The demand of high bit rate has increased in recent wireless communication networks.</a:t>
            </a:r>
          </a:p>
          <a:p>
            <a:pPr algn="just"/>
            <a:endParaRPr lang="el-GR" sz="2400" b="0" i="0" u="none" strike="noStrike" baseline="0" dirty="0"/>
          </a:p>
          <a:p>
            <a:pPr algn="just"/>
            <a:r>
              <a:rPr lang="en-US" sz="2400" b="0" i="0" u="none" strike="noStrike" baseline="0" dirty="0"/>
              <a:t>Theories by various engineers have proven that the </a:t>
            </a:r>
            <a:r>
              <a:rPr lang="en-US" sz="2400" b="0" i="0" u="none" strike="noStrike" baseline="0" dirty="0">
                <a:solidFill>
                  <a:srgbClr val="FF0000"/>
                </a:solidFill>
              </a:rPr>
              <a:t>Multiple Input Multiple Output</a:t>
            </a:r>
            <a:r>
              <a:rPr lang="el-GR" sz="2400" b="0" i="0" u="none" strike="noStrike" baseline="0" dirty="0">
                <a:solidFill>
                  <a:srgbClr val="FF0000"/>
                </a:solidFill>
              </a:rPr>
              <a:t> </a:t>
            </a:r>
            <a:r>
              <a:rPr lang="en-US" sz="2400" b="0" i="0" u="none" strike="noStrike" baseline="0" dirty="0">
                <a:solidFill>
                  <a:srgbClr val="FF0000"/>
                </a:solidFill>
              </a:rPr>
              <a:t>(MIMO) technology has the ability to improve the problem of traffic capacity in the wireless</a:t>
            </a:r>
            <a:r>
              <a:rPr lang="el-GR" sz="2400" b="0" i="0" u="none" strike="noStrike" baseline="0" dirty="0">
                <a:solidFill>
                  <a:srgbClr val="FF0000"/>
                </a:solidFill>
              </a:rPr>
              <a:t> </a:t>
            </a:r>
            <a:r>
              <a:rPr lang="en-US" sz="2400" b="0" i="0" u="none" strike="noStrike" baseline="0" dirty="0">
                <a:solidFill>
                  <a:srgbClr val="FF0000"/>
                </a:solidFill>
              </a:rPr>
              <a:t>networks</a:t>
            </a:r>
            <a:r>
              <a:rPr lang="en-US" sz="2400" b="0" i="0" u="none" strike="noStrike" baseline="0" dirty="0"/>
              <a:t>. </a:t>
            </a:r>
            <a:endParaRPr lang="el-GR" sz="2400" b="0" i="0" u="none" strike="noStrike" baseline="0" dirty="0"/>
          </a:p>
          <a:p>
            <a:pPr algn="just"/>
            <a:endParaRPr lang="el-GR" sz="2400" dirty="0"/>
          </a:p>
          <a:p>
            <a:pPr algn="just"/>
            <a:r>
              <a:rPr lang="en-US" sz="2400" b="1" i="0" u="none" strike="noStrike" baseline="0" dirty="0">
                <a:solidFill>
                  <a:srgbClr val="FF0000"/>
                </a:solidFill>
              </a:rPr>
              <a:t>MIMO systems can be defined as the use of multiple antennas at both</a:t>
            </a:r>
            <a:r>
              <a:rPr lang="el-GR" sz="2400" b="1" i="0" u="none" strike="noStrike" baseline="0" dirty="0">
                <a:solidFill>
                  <a:srgbClr val="FF0000"/>
                </a:solidFill>
              </a:rPr>
              <a:t> </a:t>
            </a:r>
            <a:r>
              <a:rPr lang="en-US" sz="2400" b="1" i="0" u="none" strike="noStrike" baseline="0" dirty="0">
                <a:solidFill>
                  <a:srgbClr val="FF0000"/>
                </a:solidFill>
              </a:rPr>
              <a:t>the transmitting and receiving ends of a wireless communication network. </a:t>
            </a:r>
            <a:endParaRPr lang="el-GR" sz="2400" b="1" i="0" u="none" strike="noStrike" baseline="0" dirty="0">
              <a:solidFill>
                <a:srgbClr val="FF0000"/>
              </a:solidFill>
            </a:endParaRPr>
          </a:p>
          <a:p>
            <a:pPr algn="just"/>
            <a:endParaRPr lang="el-GR" sz="2400" dirty="0">
              <a:solidFill>
                <a:srgbClr val="FF0000"/>
              </a:solidFill>
            </a:endParaRPr>
          </a:p>
          <a:p>
            <a:pPr algn="just"/>
            <a:r>
              <a:rPr lang="en-US" sz="2400" b="0" i="0" u="none" strike="noStrike" baseline="0" dirty="0"/>
              <a:t>The systems</a:t>
            </a:r>
            <a:r>
              <a:rPr lang="el-GR" sz="2400" b="0" i="0" u="none" strike="noStrike" baseline="0" dirty="0"/>
              <a:t> </a:t>
            </a:r>
            <a:r>
              <a:rPr lang="en-US" sz="2400" b="0" i="0" u="none" strike="noStrike" baseline="0" dirty="0"/>
              <a:t>take advantage of </a:t>
            </a:r>
            <a:r>
              <a:rPr lang="en-US" sz="2400" b="0" i="0" u="none" strike="noStrike" baseline="0" dirty="0">
                <a:solidFill>
                  <a:srgbClr val="FF0000"/>
                </a:solidFill>
              </a:rPr>
              <a:t>multipath transmission paths</a:t>
            </a:r>
            <a:r>
              <a:rPr lang="en-US" sz="2400" b="0" i="0" u="none" strike="noStrike" baseline="0" dirty="0"/>
              <a:t>.</a:t>
            </a:r>
            <a:endParaRPr lang="en-US" sz="2400" dirty="0"/>
          </a:p>
        </p:txBody>
      </p:sp>
    </p:spTree>
    <p:extLst>
      <p:ext uri="{BB962C8B-B14F-4D97-AF65-F5344CB8AC3E}">
        <p14:creationId xmlns:p14="http://schemas.microsoft.com/office/powerpoint/2010/main" val="1640903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1307</TotalTime>
  <Words>1844</Words>
  <Application>Microsoft Office PowerPoint</Application>
  <PresentationFormat>Ευρεία οθόνη</PresentationFormat>
  <Paragraphs>211</Paragraphs>
  <Slides>25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25</vt:i4>
      </vt:variant>
    </vt:vector>
  </HeadingPairs>
  <TitlesOfParts>
    <vt:vector size="29" baseType="lpstr">
      <vt:lpstr>Arial</vt:lpstr>
      <vt:lpstr>Calibri</vt:lpstr>
      <vt:lpstr>Calibri Light</vt:lpstr>
      <vt:lpstr>Office Theme</vt:lpstr>
      <vt:lpstr>Τηλεπικοινωνιακά Δίκτυα</vt:lpstr>
      <vt:lpstr>Τηλεπικοινωνιακά Δίκτυα</vt:lpstr>
      <vt:lpstr>Σύγχρονα ασύρματα δίκτυα</vt:lpstr>
      <vt:lpstr>Τεχνικές Διαφορισμού (Diversity Techniques)</vt:lpstr>
      <vt:lpstr>MULTIPLE INPUT MULTIPLE OUTPUT (MIMO) ANTENNAS</vt:lpstr>
      <vt:lpstr>5.9 Four Uses of MIMO</vt:lpstr>
      <vt:lpstr>Παρουσίαση του PowerPoint</vt:lpstr>
      <vt:lpstr>Παρουσίαση του PowerPoint</vt:lpstr>
      <vt:lpstr>1. Introduction</vt:lpstr>
      <vt:lpstr>1. Introduction</vt:lpstr>
      <vt:lpstr>2. Background of Multiple Input Multiple Output</vt:lpstr>
      <vt:lpstr>2. Background of Multiple Input Multiple Output</vt:lpstr>
      <vt:lpstr>2. Background of Multiple Input Multiple Output</vt:lpstr>
      <vt:lpstr>2. Background of Multiple Input Multiple Output</vt:lpstr>
      <vt:lpstr>2. Background of Multiple Input Multiple Output</vt:lpstr>
      <vt:lpstr>2. Background of Multiple Input Multiple Output</vt:lpstr>
      <vt:lpstr>2. Background of Multiple Input Multiple Output</vt:lpstr>
      <vt:lpstr>2. Background of Multiple Input Multiple Output</vt:lpstr>
      <vt:lpstr>2. Background of Multiple Input Multiple Output</vt:lpstr>
      <vt:lpstr>3. Representation of MIMO channel</vt:lpstr>
      <vt:lpstr>3. Representation of MIMO channel</vt:lpstr>
      <vt:lpstr>3. Representation of MIMO channel</vt:lpstr>
      <vt:lpstr>3. Representation of MIMO channel</vt:lpstr>
      <vt:lpstr>3. Representation of MIMO channel</vt:lpstr>
      <vt:lpstr>3. Representation of MIMO channel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Τηλεπικοινωνιακά Δίκτυα</dc:title>
  <dc:creator>kostas</dc:creator>
  <cp:lastModifiedBy>Andreas Tsormpatzoglou</cp:lastModifiedBy>
  <cp:revision>144</cp:revision>
  <dcterms:created xsi:type="dcterms:W3CDTF">2006-08-16T00:00:00Z</dcterms:created>
  <dcterms:modified xsi:type="dcterms:W3CDTF">2022-11-07T12:06:39Z</dcterms:modified>
</cp:coreProperties>
</file>