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33" r:id="rId3"/>
    <p:sldId id="332" r:id="rId4"/>
    <p:sldId id="279" r:id="rId5"/>
    <p:sldId id="286" r:id="rId6"/>
    <p:sldId id="330" r:id="rId7"/>
    <p:sldId id="334" r:id="rId8"/>
    <p:sldId id="284" r:id="rId9"/>
    <p:sldId id="285" r:id="rId10"/>
    <p:sldId id="331" r:id="rId11"/>
    <p:sldId id="311" r:id="rId12"/>
    <p:sldId id="287" r:id="rId13"/>
    <p:sldId id="309" r:id="rId14"/>
    <p:sldId id="291" r:id="rId15"/>
    <p:sldId id="288" r:id="rId16"/>
    <p:sldId id="292" r:id="rId17"/>
    <p:sldId id="289" r:id="rId18"/>
    <p:sldId id="308" r:id="rId19"/>
    <p:sldId id="310" r:id="rId20"/>
    <p:sldId id="335" r:id="rId21"/>
    <p:sldId id="290" r:id="rId22"/>
    <p:sldId id="338" r:id="rId23"/>
    <p:sldId id="337" r:id="rId24"/>
    <p:sldId id="336" r:id="rId25"/>
    <p:sldId id="293" r:id="rId26"/>
    <p:sldId id="339" r:id="rId27"/>
    <p:sldId id="34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sormpatzoglou" initials="AT" lastIdx="1" clrIdx="0">
    <p:extLst>
      <p:ext uri="{19B8F6BF-5375-455C-9EA6-DF929625EA0E}">
        <p15:presenceInfo xmlns:p15="http://schemas.microsoft.com/office/powerpoint/2012/main" userId="54d95e34320680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6" y="798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044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80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99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29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04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31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68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7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7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51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48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5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42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83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80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1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4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03EDE9-A268-4FB8-88A5-5E5E025A3CE9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197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81CA976-9DBB-E2F5-365B-B5AFE28357EC}"/>
              </a:ext>
            </a:extLst>
          </p:cNvPr>
          <p:cNvSpPr txBox="1"/>
          <p:nvPr/>
        </p:nvSpPr>
        <p:spPr>
          <a:xfrm>
            <a:off x="1256801" y="5193909"/>
            <a:ext cx="880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Διδάσκων: Τσορμπατζόγλου Ανδρέας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5FAF71-CA26-7A62-CACC-E03891CCC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66" y="1079316"/>
            <a:ext cx="3453815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C612C4-EFB5-A0B1-9CFD-DC74A16B3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09" y="1079316"/>
            <a:ext cx="4268190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33F9C51-46FF-26B5-7C33-CEEA9AB011EE}"/>
              </a:ext>
            </a:extLst>
          </p:cNvPr>
          <p:cNvSpPr txBox="1"/>
          <p:nvPr/>
        </p:nvSpPr>
        <p:spPr>
          <a:xfrm>
            <a:off x="1738866" y="2979225"/>
            <a:ext cx="8327457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>
                <a:ln/>
              </a:rPr>
              <a:t>ΤΗΛΕΠΙΚΟΙΝΩΝΙΑΚΑ ΔΙΚΤΥΑ</a:t>
            </a:r>
            <a:r>
              <a:rPr lang="en-US" sz="4400" b="1" dirty="0">
                <a:ln/>
              </a:rPr>
              <a:t> </a:t>
            </a:r>
          </a:p>
          <a:p>
            <a:r>
              <a:rPr lang="el-GR" sz="4400" b="1" dirty="0">
                <a:ln/>
              </a:rPr>
              <a:t>ΝΕΑΣ ΓΕΝΙΑΣ</a:t>
            </a:r>
          </a:p>
          <a:p>
            <a:r>
              <a:rPr lang="el-GR" sz="2800" b="1" dirty="0">
                <a:ln/>
              </a:rPr>
              <a:t>(β’ μέρος)</a:t>
            </a:r>
          </a:p>
        </p:txBody>
      </p:sp>
    </p:spTree>
    <p:extLst>
      <p:ext uri="{BB962C8B-B14F-4D97-AF65-F5344CB8AC3E}">
        <p14:creationId xmlns:p14="http://schemas.microsoft.com/office/powerpoint/2010/main" val="15367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588907C-41CF-3368-4391-52E874EF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30" y="1324746"/>
            <a:ext cx="6911340" cy="4895533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BCEC5C6-4627-9338-5848-D3875B8DDE74}"/>
              </a:ext>
            </a:extLst>
          </p:cNvPr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6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50B5288-D438-41A1-3E1B-88FD88773A64}"/>
              </a:ext>
            </a:extLst>
          </p:cNvPr>
          <p:cNvSpPr/>
          <p:nvPr/>
        </p:nvSpPr>
        <p:spPr>
          <a:xfrm>
            <a:off x="8257315" y="1748108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κλιμακωτού δείκτη διάθλασης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B562140-932E-07CE-869F-A23BDF27B316}"/>
              </a:ext>
            </a:extLst>
          </p:cNvPr>
          <p:cNvSpPr/>
          <p:nvPr/>
        </p:nvSpPr>
        <p:spPr>
          <a:xfrm>
            <a:off x="8257315" y="3221308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βαθμιαίου δείκτη διάθλασης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CFB02AB-8486-8ED4-354F-2BF3BAD84063}"/>
              </a:ext>
            </a:extLst>
          </p:cNvPr>
          <p:cNvSpPr/>
          <p:nvPr/>
        </p:nvSpPr>
        <p:spPr>
          <a:xfrm>
            <a:off x="8257315" y="4923108"/>
            <a:ext cx="2975817" cy="4542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Μονότροπη</a:t>
            </a:r>
          </a:p>
        </p:txBody>
      </p:sp>
    </p:spTree>
    <p:extLst>
      <p:ext uri="{BB962C8B-B14F-4D97-AF65-F5344CB8AC3E}">
        <p14:creationId xmlns:p14="http://schemas.microsoft.com/office/powerpoint/2010/main" val="243533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61829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8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29422" y="2755261"/>
            <a:ext cx="1940038" cy="15633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/>
              <a:t>Ίνες πολλαπλών πυρήνων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2" y="1064417"/>
            <a:ext cx="9443447" cy="55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6" y="1345522"/>
            <a:ext cx="8422488" cy="48209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04" y="1061829"/>
            <a:ext cx="4890687" cy="27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183907" y="0"/>
            <a:ext cx="9856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Φαινόμενα διάδοσης σε οπτικές ίνες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30306" y="1751954"/>
            <a:ext cx="11582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sz="24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Γραμμικά</a:t>
            </a:r>
            <a:endParaRPr lang="en-US" sz="2400" b="1" u="sng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Εξασθένηση κατά τη διάδοση σε οπτικές ίνες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Διασπορά κατά τη διάδοση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Τρόπων διάδοσης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Τρόπων πόλωσης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Διασπορά κυματοδηγού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Διασπορά υλικού</a:t>
            </a:r>
          </a:p>
          <a:p>
            <a:pPr>
              <a:spcAft>
                <a:spcPts val="600"/>
              </a:spcAft>
            </a:pPr>
            <a:r>
              <a:rPr lang="el-GR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sz="24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 γραμμικά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Φαινόμενα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Kerr (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Αυτοδιαμόρφωση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 Φάσης, 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Ετεροδιαμόρφωση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 Φάση, Μίξη 4 φωτονίων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Φαινόμενα σκέδασης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Σκέδαση 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Raman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 Σκέδαση 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Brillouin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6D53FA4-1B22-D650-A941-E320760BF7E6}"/>
              </a:ext>
            </a:extLst>
          </p:cNvPr>
          <p:cNvSpPr/>
          <p:nvPr/>
        </p:nvSpPr>
        <p:spPr>
          <a:xfrm>
            <a:off x="874294" y="1065310"/>
            <a:ext cx="10443411" cy="5477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Τα φαινόμενα διάδοσης διακρίνονται σε γραμμικά και μη γραμμικά</a:t>
            </a:r>
          </a:p>
        </p:txBody>
      </p:sp>
    </p:spTree>
    <p:extLst>
      <p:ext uri="{BB962C8B-B14F-4D97-AF65-F5344CB8AC3E}">
        <p14:creationId xmlns:p14="http://schemas.microsoft.com/office/powerpoint/2010/main" val="313609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963" y="1227695"/>
            <a:ext cx="9986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 εξασθένηση </a:t>
            </a: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μετράται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 ανά μονάδα μήκους της ίνας. Όσο μεγαλύτερο τ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μήκος της ίνας τόσο μεγαλύτερη είναι η συνολική απώλεια.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963" y="2103948"/>
            <a:ext cx="1039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 εξασθένηση δεν παραμορφώνει το σήμα αλλά προκαλεί εκθετική μείωση της ισχύος του φωτός κατά τη διάδοσή του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76625" y="3094917"/>
            <a:ext cx="6064562" cy="3337542"/>
            <a:chOff x="2842337" y="2985006"/>
            <a:chExt cx="6064562" cy="3337542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337" y="4959957"/>
              <a:ext cx="6064562" cy="1362591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337" y="2985006"/>
              <a:ext cx="6064562" cy="1974951"/>
            </a:xfrm>
            <a:prstGeom prst="rect">
              <a:avLst/>
            </a:prstGeom>
          </p:spPr>
        </p:pic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D904CE8-F193-5754-EBF6-B3FCC89C1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20" y="3094917"/>
            <a:ext cx="5889384" cy="3337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0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74079" y="1148597"/>
            <a:ext cx="112438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Απορρόφηση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εξαρτάται από το υλικό και την καθαρότητά του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ενδογενής απορρόφηση από άτομα υλικού της ίνας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εξωγενής απορρόφηση από άτομα ανεπιθύμητων προσμίξεων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απορρόφηση από ατέλειες ατόμων γυαλιού</a:t>
            </a:r>
          </a:p>
          <a:p>
            <a:pPr>
              <a:spcBef>
                <a:spcPts val="600"/>
              </a:spcBef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Σκέδαση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λόγω ανομοιογένειας υλικού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σκέδαση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Rayleigh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(σκέδαση σε σωματίδια μικρού μεγέθους ως προς το μήκος  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κύματος του φωτός που προκαλεί διασπορά του φωτός)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σκέδαση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Mie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(σκέδαση σε σωματίδια μεγάλου μεγέθους ως προς το μήκος κύματος 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του φωτός που επίσης προκαλεί διασπορά του φωτός)</a:t>
            </a:r>
          </a:p>
          <a:p>
            <a:pPr>
              <a:spcBef>
                <a:spcPts val="600"/>
              </a:spcBef>
            </a:pPr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Ακτινοβολία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λόγω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ασυνεχειών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π.χ. καμπύλωση ίνας, ή κατασκευαστικών ατελειών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καμπυλότητα αυξάνει το ποσοστό διαφυγόντος πεδίου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0436D82-7865-0491-616B-996C829C659A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0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965679" y="987491"/>
            <a:ext cx="1026064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/>
              <a:t>Απώλειες κατά τη μηχανική επιβάρυνση της οπτικής ίνας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9" y="3085358"/>
            <a:ext cx="5605112" cy="336481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20" y="1593031"/>
            <a:ext cx="6013759" cy="149232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91" y="3130138"/>
            <a:ext cx="5287656" cy="330009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A7E5257-72A6-1F20-F07B-A7A81CDA1C8F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8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20" y="1224514"/>
            <a:ext cx="3237597" cy="261597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535" y="1196918"/>
            <a:ext cx="4671389" cy="261597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403" y="3947985"/>
            <a:ext cx="3275297" cy="233949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3061E27-02A2-1A09-B2FC-9D4871DC1539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0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25" y="1979237"/>
            <a:ext cx="10193350" cy="3982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87073-559B-8B27-23CB-EBF609954C23}"/>
              </a:ext>
            </a:extLst>
          </p:cNvPr>
          <p:cNvSpPr txBox="1"/>
          <p:nvPr/>
        </p:nvSpPr>
        <p:spPr>
          <a:xfrm>
            <a:off x="3044825" y="1355889"/>
            <a:ext cx="6102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Προστασία της οπτικής ίνας</a:t>
            </a:r>
            <a:endParaRPr lang="el-GR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2F718-2BDB-4624-344D-C757E576951C}"/>
              </a:ext>
            </a:extLst>
          </p:cNvPr>
          <p:cNvSpPr txBox="1"/>
          <p:nvPr/>
        </p:nvSpPr>
        <p:spPr>
          <a:xfrm>
            <a:off x="9309099" y="2968576"/>
            <a:ext cx="1997875" cy="257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Πλαστικό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Μονωτική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Καλώδια χάλυβα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Αλουμίνιο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Πολυανθρακικό</a:t>
            </a:r>
            <a:endParaRPr lang="el-GR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Χαλκός-Αλουμίνιο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Ζελέ </a:t>
            </a:r>
            <a:r>
              <a:rPr lang="el-GR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πετρελαιου</a:t>
            </a:r>
            <a:endParaRPr lang="el-GR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Οπτικές ίνες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C4D0FE7-81E3-1ECF-FA0E-79F2FCCFF05F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5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8374D1F-26EF-B725-8FB5-3E4A544D28F7}"/>
              </a:ext>
            </a:extLst>
          </p:cNvPr>
          <p:cNvSpPr/>
          <p:nvPr/>
        </p:nvSpPr>
        <p:spPr>
          <a:xfrm>
            <a:off x="1143990" y="24454"/>
            <a:ext cx="9904020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Κυματική εξίσωση-δείκτης διάθλασης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399C8803-75D1-36B0-3E44-85D55811A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07053"/>
              </p:ext>
            </p:extLst>
          </p:nvPr>
        </p:nvGraphicFramePr>
        <p:xfrm>
          <a:off x="1253499" y="2182813"/>
          <a:ext cx="38163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419040" progId="Equation.DSMT4">
                  <p:embed/>
                </p:oleObj>
              </mc:Choice>
              <mc:Fallback>
                <p:oleObj name="Equation" r:id="rId2" imgW="1282680" imgH="419040" progId="Equation.DSMT4">
                  <p:embed/>
                  <p:pic>
                    <p:nvPicPr>
                      <p:cNvPr id="17" name="Αντικείμενο 16">
                        <a:extLst>
                          <a:ext uri="{FF2B5EF4-FFF2-40B4-BE49-F238E27FC236}">
                            <a16:creationId xmlns:a16="http://schemas.microsoft.com/office/drawing/2014/main" id="{2F8EFB1B-2FF3-6105-8EC6-BE3D5A504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3499" y="2182813"/>
                        <a:ext cx="3816350" cy="1246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B7AB29-5F03-793A-B760-CC5A1C4EA7AD}"/>
              </a:ext>
            </a:extLst>
          </p:cNvPr>
          <p:cNvSpPr txBox="1"/>
          <p:nvPr/>
        </p:nvSpPr>
        <p:spPr>
          <a:xfrm>
            <a:off x="1023094" y="1521784"/>
            <a:ext cx="95890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Κυματική εξίσωση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που προκύπτει από τις εξισώσεις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Maxwell.</a:t>
            </a:r>
            <a:endParaRPr lang="el-GR" sz="2200" dirty="0"/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DCFF26C6-2609-2237-54D7-EB60C595E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52004"/>
              </p:ext>
            </p:extLst>
          </p:nvPr>
        </p:nvGraphicFramePr>
        <p:xfrm>
          <a:off x="1253499" y="3952750"/>
          <a:ext cx="36274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27271" imgH="717866" progId="Equation.DSMT4">
                  <p:embed/>
                </p:oleObj>
              </mc:Choice>
              <mc:Fallback>
                <p:oleObj name="Equation" r:id="rId4" imgW="3627271" imgH="717866" progId="Equation.DSMT4">
                  <p:embed/>
                  <p:pic>
                    <p:nvPicPr>
                      <p:cNvPr id="4" name="Αντικείμενο 3">
                        <a:extLst>
                          <a:ext uri="{FF2B5EF4-FFF2-40B4-BE49-F238E27FC236}">
                            <a16:creationId xmlns:a16="http://schemas.microsoft.com/office/drawing/2014/main" id="{4282E47C-3894-03FF-5BC6-309E646CF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3499" y="3952750"/>
                        <a:ext cx="3627437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0885FF78-A17E-22A7-5EFA-1B34712FE605}"/>
              </a:ext>
            </a:extLst>
          </p:cNvPr>
          <p:cNvGrpSpPr/>
          <p:nvPr/>
        </p:nvGrpSpPr>
        <p:grpSpPr>
          <a:xfrm>
            <a:off x="1143990" y="5172071"/>
            <a:ext cx="4685431" cy="852977"/>
            <a:chOff x="1082507" y="3899870"/>
            <a:chExt cx="4283617" cy="8529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A33F8-3EC1-823A-0E5B-98FB5CB38C53}"/>
                </a:ext>
              </a:extLst>
            </p:cNvPr>
            <p:cNvSpPr txBox="1"/>
            <p:nvPr/>
          </p:nvSpPr>
          <p:spPr>
            <a:xfrm>
              <a:off x="1343305" y="3921850"/>
              <a:ext cx="40228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ο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μετασχηματισμός 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Fourier 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της έντασης Ε του ηλεκτρικού πεδίου</a:t>
              </a:r>
            </a:p>
          </p:txBody>
        </p:sp>
        <p:graphicFrame>
          <p:nvGraphicFramePr>
            <p:cNvPr id="10" name="Αντικείμενο 9">
              <a:extLst>
                <a:ext uri="{FF2B5EF4-FFF2-40B4-BE49-F238E27FC236}">
                  <a16:creationId xmlns:a16="http://schemas.microsoft.com/office/drawing/2014/main" id="{AC68816C-B603-0B5B-2783-A337B2AFDA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512224"/>
                </p:ext>
              </p:extLst>
            </p:nvPr>
          </p:nvGraphicFramePr>
          <p:xfrm>
            <a:off x="1082507" y="3899870"/>
            <a:ext cx="323982" cy="404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80" imgH="190440" progId="Equation.DSMT4">
                    <p:embed/>
                  </p:oleObj>
                </mc:Choice>
                <mc:Fallback>
                  <p:oleObj name="Equation" r:id="rId6" imgW="152280" imgH="190440" progId="Equation.DSMT4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B5316C3E-DA1D-5C58-A65F-273A9D5ACE5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2507" y="3899870"/>
                          <a:ext cx="323982" cy="4049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94C1A57-194A-5B31-FD2C-B27389900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6201" y="2281661"/>
            <a:ext cx="3627437" cy="1048490"/>
          </a:xfrm>
          <a:prstGeom prst="rect">
            <a:avLst/>
          </a:prstGeom>
        </p:spPr>
      </p:pic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EEB1BE9F-EC87-BC66-9A1C-4ED04399A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25474"/>
              </p:ext>
            </p:extLst>
          </p:nvPr>
        </p:nvGraphicFramePr>
        <p:xfrm>
          <a:off x="6326201" y="3952750"/>
          <a:ext cx="3264429" cy="81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330120" progId="Equation.DSMT4">
                  <p:embed/>
                </p:oleObj>
              </mc:Choice>
              <mc:Fallback>
                <p:oleObj name="Equation" r:id="rId9" imgW="1320480" imgH="33012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7C7BBAA9-6FDF-25DF-AC36-F036B2A1C7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6201" y="3952750"/>
                        <a:ext cx="3264429" cy="81610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41DA25BE-2500-0553-48AD-9356F489494E}"/>
              </a:ext>
            </a:extLst>
          </p:cNvPr>
          <p:cNvGrpSpPr/>
          <p:nvPr/>
        </p:nvGrpSpPr>
        <p:grpSpPr>
          <a:xfrm>
            <a:off x="6114683" y="5059163"/>
            <a:ext cx="4963348" cy="1035772"/>
            <a:chOff x="514329" y="4689407"/>
            <a:chExt cx="4963348" cy="10357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9F8AD8-F4A8-A88C-3A4F-FDAEF6846D2A}"/>
                </a:ext>
              </a:extLst>
            </p:cNvPr>
            <p:cNvSpPr txBox="1"/>
            <p:nvPr/>
          </p:nvSpPr>
          <p:spPr>
            <a:xfrm>
              <a:off x="514329" y="4952711"/>
              <a:ext cx="30210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l-G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κυματαριθμός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και </a:t>
              </a:r>
            </a:p>
          </p:txBody>
        </p:sp>
        <p:graphicFrame>
          <p:nvGraphicFramePr>
            <p:cNvPr id="15" name="Αντικείμενο 14">
              <a:extLst>
                <a:ext uri="{FF2B5EF4-FFF2-40B4-BE49-F238E27FC236}">
                  <a16:creationId xmlns:a16="http://schemas.microsoft.com/office/drawing/2014/main" id="{6A31B9E1-67B6-8A54-4319-18ED375333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029821"/>
                </p:ext>
              </p:extLst>
            </p:nvPr>
          </p:nvGraphicFramePr>
          <p:xfrm>
            <a:off x="3487904" y="4689407"/>
            <a:ext cx="1989773" cy="1035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27000" imgH="482400" progId="Equation.DSMT4">
                    <p:embed/>
                  </p:oleObj>
                </mc:Choice>
                <mc:Fallback>
                  <p:oleObj name="Equation" r:id="rId11" imgW="927000" imgH="482400" progId="Equation.DSMT4">
                    <p:embed/>
                    <p:pic>
                      <p:nvPicPr>
                        <p:cNvPr id="13" name="Αντικείμενο 12">
                          <a:extLst>
                            <a:ext uri="{FF2B5EF4-FFF2-40B4-BE49-F238E27FC236}">
                              <a16:creationId xmlns:a16="http://schemas.microsoft.com/office/drawing/2014/main" id="{91588B2B-42EC-57C5-8A98-AFE8EEE5FD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487904" y="4689407"/>
                          <a:ext cx="1989773" cy="1035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2309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A77AA2B-C12D-3BE6-A12B-94D5F251C8C5}"/>
              </a:ext>
            </a:extLst>
          </p:cNvPr>
          <p:cNvSpPr/>
          <p:nvPr/>
        </p:nvSpPr>
        <p:spPr>
          <a:xfrm>
            <a:off x="2074459" y="961674"/>
            <a:ext cx="7942997" cy="579396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 1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20" y="1158800"/>
            <a:ext cx="7589759" cy="5467189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19B318-FE58-5479-7E4A-6B5C032681E0}"/>
              </a:ext>
            </a:extLst>
          </p:cNvPr>
          <p:cNvSpPr/>
          <p:nvPr/>
        </p:nvSpPr>
        <p:spPr>
          <a:xfrm>
            <a:off x="2301120" y="6196084"/>
            <a:ext cx="7425580" cy="429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34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88471" y="1255659"/>
            <a:ext cx="11537686" cy="4955179"/>
            <a:chOff x="-2181930" y="1191172"/>
            <a:chExt cx="11537686" cy="49551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81930" y="1795544"/>
              <a:ext cx="4900594" cy="3108376"/>
            </a:xfrm>
            <a:prstGeom prst="rect">
              <a:avLst/>
            </a:prstGeom>
          </p:spPr>
        </p:pic>
        <p:cxnSp>
          <p:nvCxnSpPr>
            <p:cNvPr id="18" name="Ευθύγραμμο βέλος σύνδεσης 17"/>
            <p:cNvCxnSpPr>
              <a:cxnSpLocks/>
              <a:stCxn id="4" idx="1"/>
            </p:cNvCxnSpPr>
            <p:nvPr/>
          </p:nvCxnSpPr>
          <p:spPr>
            <a:xfrm flipH="1" flipV="1">
              <a:off x="2382128" y="3675000"/>
              <a:ext cx="702110" cy="8805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2386416-E9F9-4B40-71AE-2956EC1BE528}"/>
              </a:ext>
            </a:extLst>
          </p:cNvPr>
          <p:cNvSpPr/>
          <p:nvPr/>
        </p:nvSpPr>
        <p:spPr>
          <a:xfrm>
            <a:off x="5554639" y="4258102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237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3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84522" y="1117856"/>
            <a:ext cx="11568931" cy="4955179"/>
            <a:chOff x="-2213175" y="1191172"/>
            <a:chExt cx="11568931" cy="49551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13175" y="3730917"/>
              <a:ext cx="4830862" cy="2415434"/>
            </a:xfrm>
            <a:prstGeom prst="rect">
              <a:avLst/>
            </a:prstGeom>
          </p:spPr>
        </p:pic>
        <p:cxnSp>
          <p:nvCxnSpPr>
            <p:cNvPr id="19" name="Ευθύγραμμο βέλος σύνδεσης 18"/>
            <p:cNvCxnSpPr>
              <a:cxnSpLocks/>
            </p:cNvCxnSpPr>
            <p:nvPr/>
          </p:nvCxnSpPr>
          <p:spPr>
            <a:xfrm flipH="1">
              <a:off x="2646948" y="5327704"/>
              <a:ext cx="419288" cy="3411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142781-AD4D-621E-ACC7-DAEBDDE534B0}"/>
              </a:ext>
            </a:extLst>
          </p:cNvPr>
          <p:cNvSpPr/>
          <p:nvPr/>
        </p:nvSpPr>
        <p:spPr>
          <a:xfrm>
            <a:off x="5593194" y="4961599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32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4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17803" y="1121652"/>
            <a:ext cx="11656305" cy="4955179"/>
            <a:chOff x="2646948" y="1191172"/>
            <a:chExt cx="11656305" cy="49551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1775" y="3197671"/>
              <a:ext cx="5111478" cy="2221771"/>
            </a:xfrm>
            <a:prstGeom prst="rect">
              <a:avLst/>
            </a:prstGeom>
          </p:spPr>
        </p:pic>
        <p:cxnSp>
          <p:nvCxnSpPr>
            <p:cNvPr id="21" name="Ευθύγραμμο βέλος σύνδεσης 20"/>
            <p:cNvCxnSpPr>
              <a:cxnSpLocks/>
            </p:cNvCxnSpPr>
            <p:nvPr/>
          </p:nvCxnSpPr>
          <p:spPr>
            <a:xfrm flipV="1">
              <a:off x="9000910" y="4163848"/>
              <a:ext cx="552570" cy="1637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CA079F8-CBCA-80F1-9506-C23066BCBD0F}"/>
              </a:ext>
            </a:extLst>
          </p:cNvPr>
          <p:cNvSpPr/>
          <p:nvPr/>
        </p:nvSpPr>
        <p:spPr>
          <a:xfrm>
            <a:off x="4043134" y="4094328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095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5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72394" y="1089993"/>
            <a:ext cx="11369146" cy="5215273"/>
            <a:chOff x="2646948" y="1191172"/>
            <a:chExt cx="11142060" cy="50990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5397" y="3052149"/>
              <a:ext cx="4223611" cy="3238102"/>
            </a:xfrm>
            <a:prstGeom prst="rect">
              <a:avLst/>
            </a:prstGeom>
          </p:spPr>
        </p:pic>
        <p:cxnSp>
          <p:nvCxnSpPr>
            <p:cNvPr id="23" name="Ευθύγραμμο βέλος σύνδεσης 22"/>
            <p:cNvCxnSpPr>
              <a:cxnSpLocks/>
            </p:cNvCxnSpPr>
            <p:nvPr/>
          </p:nvCxnSpPr>
          <p:spPr>
            <a:xfrm flipV="1">
              <a:off x="8988281" y="5449598"/>
              <a:ext cx="447727" cy="1064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0F18FAF-2433-BAA6-AE31-CE0ED012F9E1}"/>
              </a:ext>
            </a:extLst>
          </p:cNvPr>
          <p:cNvSpPr/>
          <p:nvPr/>
        </p:nvSpPr>
        <p:spPr>
          <a:xfrm>
            <a:off x="4227987" y="5044054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95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70" y="2427386"/>
            <a:ext cx="7447164" cy="3937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4189" y="1070540"/>
            <a:ext cx="11178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Η γραμμική φύση 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της διασποράς δηλώνει ότι ως φαινόμενο δεν  εξαρτάται από την ισχύ του 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σήματος. Επίσης δεν επιφέρει αλλαγή στη  φασματική κατανομή του.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Επιδρά στον ρυθμό μετάδοσης ή/και την εμβέλεια.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E773913-F773-CE73-0F38-A4A4C4F49BCB}"/>
              </a:ext>
            </a:extLst>
          </p:cNvPr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443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618AE2-176F-E57A-CF4F-B793900FEEF6}"/>
              </a:ext>
            </a:extLst>
          </p:cNvPr>
          <p:cNvSpPr txBox="1"/>
          <p:nvPr/>
        </p:nvSpPr>
        <p:spPr>
          <a:xfrm>
            <a:off x="423082" y="1184407"/>
            <a:ext cx="11368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Το φαινόμενο </a:t>
            </a:r>
            <a:r>
              <a:rPr lang="el-GR" sz="2200" dirty="0" err="1"/>
              <a:t>Kerr</a:t>
            </a:r>
            <a:r>
              <a:rPr lang="el-GR" sz="2200" dirty="0"/>
              <a:t> είναι ένα μη γραμμικό οπτικό φαινόμενο στις οπτικές ίνες όπου ο δείκτης διάθλασης του υλικού αλλάζει με την ένταση του οπτικού πεδίου. Αυτό το φαινόμενο μπορεί να οδηγήσει σε </a:t>
            </a:r>
            <a:r>
              <a:rPr lang="el-GR" sz="2200" dirty="0" err="1"/>
              <a:t>αυτοεστίαση</a:t>
            </a:r>
            <a:r>
              <a:rPr lang="el-GR" sz="2200" dirty="0"/>
              <a:t> ή </a:t>
            </a:r>
            <a:r>
              <a:rPr lang="el-GR" sz="2200" dirty="0" err="1"/>
              <a:t>αυτο-αποεστίαση</a:t>
            </a:r>
            <a:r>
              <a:rPr lang="el-GR" sz="2200" dirty="0"/>
              <a:t> του φωτός, μη γραμμικές μετατοπίσεις φάσης και διάφορες συμπεριφορές επεξεργασίας οπτικού σήματος. Στην οπτική επικοινωνία, έχει τόσο χρήσιμες όσο και</a:t>
            </a:r>
            <a:r>
              <a:rPr lang="en-US" sz="2200" dirty="0"/>
              <a:t> </a:t>
            </a:r>
            <a:r>
              <a:rPr lang="el-GR" sz="2200" dirty="0"/>
              <a:t>τεχνικά απαιτητικές επιπτώσεις, επηρεάζοντας την ποιότητα του σήματος και τη μη γραμμική επεξεργασία του.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195AEE6-E305-7E5F-19A1-58B4F715A448}"/>
              </a:ext>
            </a:extLst>
          </p:cNvPr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Μη γραμμικά φαινόμενα – Φαινόμενο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Kerr</a:t>
            </a:r>
          </a:p>
        </p:txBody>
      </p:sp>
      <p:pic>
        <p:nvPicPr>
          <p:cNvPr id="1026" name="Picture 2" descr="left) Self-phase modulation. Figure 4. (right) Linear and nonlinear... |  Download Scientific Diagram">
            <a:extLst>
              <a:ext uri="{FF2B5EF4-FFF2-40B4-BE49-F238E27FC236}">
                <a16:creationId xmlns:a16="http://schemas.microsoft.com/office/drawing/2014/main" id="{298E06E1-1272-39C6-E5D5-B04DB30E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03" y="3429000"/>
            <a:ext cx="6718425" cy="32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6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195AEE6-E305-7E5F-19A1-58B4F715A448}"/>
              </a:ext>
            </a:extLst>
          </p:cNvPr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Μη γραμμικά φαινόμενα – Φαινόμενα σκέδασης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53950-DAFE-3B3E-E170-47870D21680A}"/>
              </a:ext>
            </a:extLst>
          </p:cNvPr>
          <p:cNvSpPr txBox="1"/>
          <p:nvPr/>
        </p:nvSpPr>
        <p:spPr>
          <a:xfrm>
            <a:off x="412844" y="1228626"/>
            <a:ext cx="113924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H</a:t>
            </a:r>
            <a:r>
              <a:rPr lang="en-US" sz="2200" b="1" dirty="0"/>
              <a:t> </a:t>
            </a:r>
            <a:r>
              <a:rPr lang="el-GR" sz="2200" b="1" dirty="0"/>
              <a:t>σκέδαση </a:t>
            </a:r>
            <a:r>
              <a:rPr lang="en-US" sz="2200" b="1" dirty="0"/>
              <a:t>Raman (</a:t>
            </a:r>
            <a:r>
              <a:rPr lang="el-GR" sz="2200" dirty="0"/>
              <a:t>SRS</a:t>
            </a:r>
            <a:r>
              <a:rPr lang="en-US" sz="2200" dirty="0"/>
              <a:t>)</a:t>
            </a:r>
            <a:r>
              <a:rPr lang="en-US" sz="2200" b="1" dirty="0"/>
              <a:t> </a:t>
            </a:r>
            <a:r>
              <a:rPr lang="el-GR" sz="2200" dirty="0"/>
              <a:t>είναι μια μη γραμμική σκέδαση κατά την οποία τα προσπίπτοντα φωτόνια </a:t>
            </a:r>
            <a:r>
              <a:rPr lang="el-GR" sz="2200" dirty="0" err="1"/>
              <a:t>αλληλεπιδρούν</a:t>
            </a:r>
            <a:r>
              <a:rPr lang="el-GR" sz="2200" dirty="0"/>
              <a:t> με τους τρόπους δόνησης των μορίων στο υλικό της ίνας. Όταν η συχνότητα του προσπίπτοντος φωτονίου ταιριάζει με τη συχνότητα δόνησης του υλικού, η ενέργεια μπορεί να μεταφερθεί από το προσπίπτον φωτόνιο στη λειτουργία δόνησης, με αποτέλεσμα ένα νέο φωτόνιο με μετατοπισμένη συχνότητα (σκέδαση </a:t>
            </a:r>
            <a:r>
              <a:rPr lang="el-GR" sz="2200" dirty="0" err="1"/>
              <a:t>Stokes</a:t>
            </a:r>
            <a:r>
              <a:rPr lang="el-GR" sz="2200" dirty="0"/>
              <a:t>). Το SRS μπορεί να οδηγήσει σε φασματική διεύρυνση και μεταφορά ενέργειας μεταξύ των οπτικών τρόπων λειτουργίας στην ίνα.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BECA2-0498-73E7-5D57-7920408FA8C2}"/>
              </a:ext>
            </a:extLst>
          </p:cNvPr>
          <p:cNvSpPr txBox="1"/>
          <p:nvPr/>
        </p:nvSpPr>
        <p:spPr>
          <a:xfrm>
            <a:off x="447532" y="3957791"/>
            <a:ext cx="1129693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Η </a:t>
            </a:r>
            <a:r>
              <a:rPr lang="el-GR" sz="2200" b="1" dirty="0"/>
              <a:t>σκέδαση </a:t>
            </a:r>
            <a:r>
              <a:rPr lang="en-US" sz="2200" b="1" dirty="0"/>
              <a:t>Brillouin (</a:t>
            </a:r>
            <a:r>
              <a:rPr lang="el-GR" sz="2200" dirty="0"/>
              <a:t>SBS</a:t>
            </a:r>
            <a:r>
              <a:rPr lang="en-US" sz="2200" dirty="0"/>
              <a:t>)</a:t>
            </a:r>
            <a:r>
              <a:rPr lang="en-US" sz="2200" b="1" dirty="0"/>
              <a:t> </a:t>
            </a:r>
            <a:r>
              <a:rPr lang="el-GR" sz="2200" dirty="0"/>
              <a:t>είναι ένα μη σκέδαση κατά την οποία τα προσπίπτοντα φωτόνια </a:t>
            </a:r>
            <a:r>
              <a:rPr lang="el-GR" sz="2200" dirty="0" err="1"/>
              <a:t>αλληλεπιδρούν</a:t>
            </a:r>
            <a:r>
              <a:rPr lang="el-GR" sz="2200" dirty="0"/>
              <a:t> με ακουστικά </a:t>
            </a:r>
            <a:r>
              <a:rPr lang="el-GR" sz="2200" dirty="0" err="1"/>
              <a:t>φωνόνια</a:t>
            </a:r>
            <a:r>
              <a:rPr lang="el-GR" sz="2200" dirty="0"/>
              <a:t> στο υλικό της ίνας. Όταν η συχνότητα του προσπίπτοντος φωτονίου ταιριάζει με τη συχνότητα του ακουστικού </a:t>
            </a:r>
            <a:r>
              <a:rPr lang="el-GR" sz="2200" dirty="0" err="1"/>
              <a:t>φωνονίου</a:t>
            </a:r>
            <a:r>
              <a:rPr lang="el-GR" sz="2200" dirty="0"/>
              <a:t>, η ενέργεια μπορεί να μεταφερθεί από το προσπίπτον φωτόνιο στη λειτουργία </a:t>
            </a:r>
            <a:r>
              <a:rPr lang="el-GR" sz="2200" dirty="0" err="1"/>
              <a:t>φωνονίου</a:t>
            </a:r>
            <a:r>
              <a:rPr lang="el-GR" sz="2200" dirty="0"/>
              <a:t>, δημιουργώντας ένα νέο φωτόνιο με διαφορετική συχνότητα (σκέδαση </a:t>
            </a:r>
            <a:r>
              <a:rPr lang="el-GR" sz="2200" dirty="0" err="1"/>
              <a:t>Stokes</a:t>
            </a:r>
            <a:r>
              <a:rPr lang="el-GR" sz="2200" dirty="0"/>
              <a:t>). Το SBS μπορεί να οδηγήσει σε </a:t>
            </a:r>
            <a:r>
              <a:rPr lang="el-GR" sz="2200" dirty="0" err="1"/>
              <a:t>οπισθοσκέδαση</a:t>
            </a:r>
            <a:r>
              <a:rPr lang="el-GR" sz="2200" dirty="0"/>
              <a:t> του οπτικού σήματος, προκαλώντας δυνητικά υποβάθμιση του σήματος και ενίσχυση ανεπιθύμητου θορύβου.</a:t>
            </a:r>
          </a:p>
        </p:txBody>
      </p:sp>
    </p:spTree>
    <p:extLst>
      <p:ext uri="{BB962C8B-B14F-4D97-AF65-F5344CB8AC3E}">
        <p14:creationId xmlns:p14="http://schemas.microsoft.com/office/powerpoint/2010/main" val="12325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18B04-3605-716D-1310-0DC587F854A2}"/>
                  </a:ext>
                </a:extLst>
              </p:cNvPr>
              <p:cNvSpPr txBox="1"/>
              <p:nvPr/>
            </p:nvSpPr>
            <p:spPr>
              <a:xfrm>
                <a:off x="1274173" y="1050336"/>
                <a:ext cx="9643654" cy="2184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Κάθε υλικό επιτρέπει στο φως να το διαπερνά με διαφορετική ταχύτητα. Ορίζεται ως δείκτης διάθλασης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 μέγεθος που δίνεται από τη σχέση: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c η ταχύτητα του φωτός στο κενό και u η ταχύτητα του φωτός στο μέσο διάδοσης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18B04-3605-716D-1310-0DC587F8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73" y="1050336"/>
                <a:ext cx="9643654" cy="2184252"/>
              </a:xfrm>
              <a:prstGeom prst="rect">
                <a:avLst/>
              </a:prstGeom>
              <a:blipFill>
                <a:blip r:embed="rId2"/>
                <a:stretch>
                  <a:fillRect l="-822" t="-1671" r="-822" b="-4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E10D81D-1B85-5C5B-62B3-03657B413ED7}"/>
              </a:ext>
            </a:extLst>
          </p:cNvPr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Δείκτης διάθλασης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5493809-1DC4-4635-B96A-76B27EEC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43" y="3234588"/>
            <a:ext cx="5018254" cy="33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1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AFE2A64-B4BB-7018-3ED6-E88036207DFB}"/>
              </a:ext>
            </a:extLst>
          </p:cNvPr>
          <p:cNvGrpSpPr/>
          <p:nvPr/>
        </p:nvGrpSpPr>
        <p:grpSpPr>
          <a:xfrm>
            <a:off x="397105" y="1179779"/>
            <a:ext cx="9024214" cy="5274000"/>
            <a:chOff x="1482425" y="1075276"/>
            <a:chExt cx="9024214" cy="5238526"/>
          </a:xfrm>
        </p:grpSpPr>
        <p:grpSp>
          <p:nvGrpSpPr>
            <p:cNvPr id="8" name="Ομάδα 7"/>
            <p:cNvGrpSpPr/>
            <p:nvPr/>
          </p:nvGrpSpPr>
          <p:grpSpPr>
            <a:xfrm>
              <a:off x="1482425" y="1075276"/>
              <a:ext cx="8099620" cy="5238526"/>
              <a:chOff x="2046190" y="1105442"/>
              <a:chExt cx="8099620" cy="5238526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6190" y="1105442"/>
                <a:ext cx="8099620" cy="523852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243389" y="5851563"/>
                <a:ext cx="3524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chemeClr val="bg1"/>
                    </a:solidFill>
                  </a:rPr>
                  <a:t>Ανθρώπινη τρίχα 75μ</a:t>
                </a:r>
                <a:r>
                  <a:rPr lang="en-US" b="1" dirty="0">
                    <a:solidFill>
                      <a:schemeClr val="bg1"/>
                    </a:solidFill>
                  </a:rPr>
                  <a:t>m</a:t>
                </a:r>
                <a:endParaRPr lang="el-GR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880" y="4821475"/>
              <a:ext cx="6013759" cy="14923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36248E-4D39-C1FD-D550-C9F260F67C3B}"/>
                </a:ext>
              </a:extLst>
            </p:cNvPr>
            <p:cNvSpPr txBox="1"/>
            <p:nvPr/>
          </p:nvSpPr>
          <p:spPr>
            <a:xfrm>
              <a:off x="5906090" y="5158421"/>
              <a:ext cx="15936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μανδύας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615D1D-9B2F-AD97-9A6C-EC32885EF123}"/>
              </a:ext>
            </a:extLst>
          </p:cNvPr>
          <p:cNvSpPr txBox="1"/>
          <p:nvPr/>
        </p:nvSpPr>
        <p:spPr>
          <a:xfrm>
            <a:off x="3227101" y="5834134"/>
            <a:ext cx="1593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πυρήνας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552E0-B507-4308-B7C8-C956A3D26D3B}"/>
              </a:ext>
            </a:extLst>
          </p:cNvPr>
          <p:cNvSpPr txBox="1"/>
          <p:nvPr/>
        </p:nvSpPr>
        <p:spPr>
          <a:xfrm>
            <a:off x="8489951" y="1179779"/>
            <a:ext cx="3524250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Σε μεγάλες αποστάσεις όπως οι οπτικές ίνες που ποντίζονται στους ωκεανούς και αυτές που τοποθετούνται για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ADSL VDSL 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χρησιμοποιούμε αποκλειστικά </a:t>
            </a:r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μονότροπες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Πολύτροπες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χρησιμοποιούμε για μικρά τοπικά δίκτυα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για τη σύνδεση διακομιστών, </a:t>
            </a:r>
            <a:r>
              <a:rPr lang="el-GR" sz="24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μεταγωγέων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δικτύων περιοχής αποθήκευσης εντός κέντρων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40186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2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03BFBC6E-68D2-C3EB-2114-B6EE436B2007}"/>
              </a:ext>
            </a:extLst>
          </p:cNvPr>
          <p:cNvGrpSpPr/>
          <p:nvPr/>
        </p:nvGrpSpPr>
        <p:grpSpPr>
          <a:xfrm>
            <a:off x="53790" y="1129555"/>
            <a:ext cx="12066494" cy="5638800"/>
            <a:chOff x="53790" y="1129555"/>
            <a:chExt cx="12066494" cy="5638800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92896798-3FC2-4A8D-D55E-46437B7FCF2B}"/>
                </a:ext>
              </a:extLst>
            </p:cNvPr>
            <p:cNvGrpSpPr/>
            <p:nvPr/>
          </p:nvGrpSpPr>
          <p:grpSpPr>
            <a:xfrm>
              <a:off x="53790" y="1129555"/>
              <a:ext cx="12066494" cy="5638800"/>
              <a:chOff x="53790" y="1129555"/>
              <a:chExt cx="12066494" cy="5638800"/>
            </a:xfrm>
          </p:grpSpPr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E1F4D113-EC7A-1237-8364-00B15ECFF6C3}"/>
                  </a:ext>
                </a:extLst>
              </p:cNvPr>
              <p:cNvSpPr/>
              <p:nvPr/>
            </p:nvSpPr>
            <p:spPr>
              <a:xfrm>
                <a:off x="53790" y="1129555"/>
                <a:ext cx="12066494" cy="5638800"/>
              </a:xfrm>
              <a:prstGeom prst="rect">
                <a:avLst/>
              </a:prstGeom>
              <a:solidFill>
                <a:schemeClr val="tx1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2" name="Εικόνα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389" y="1625821"/>
                <a:ext cx="7611341" cy="4806770"/>
              </a:xfrm>
              <a:prstGeom prst="rect">
                <a:avLst/>
              </a:prstGeom>
            </p:spPr>
          </p:pic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ACA64B79-93F0-145E-84BA-4C8AB2EC55F5}"/>
                  </a:ext>
                </a:extLst>
              </p:cNvPr>
              <p:cNvSpPr/>
              <p:nvPr/>
            </p:nvSpPr>
            <p:spPr>
              <a:xfrm>
                <a:off x="4518212" y="1625821"/>
                <a:ext cx="2430955" cy="18031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1026" name="Picture 2" descr="gif;base64,R0lGODlhAQABAAAAACH5BAEKAAEALAAAAAABAAEAAAICTAEAOw==">
                <a:extLst>
                  <a:ext uri="{FF2B5EF4-FFF2-40B4-BE49-F238E27FC236}">
                    <a16:creationId xmlns:a16="http://schemas.microsoft.com/office/drawing/2014/main" id="{DDBD7B10-A942-A985-7935-87A189F7D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5" t="9543" r="4071" b="17468"/>
              <a:stretch/>
            </p:blipFill>
            <p:spPr bwMode="auto">
              <a:xfrm>
                <a:off x="125506" y="2342693"/>
                <a:ext cx="4673003" cy="2889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Ορθογώνιο 8"/>
              <p:cNvSpPr/>
              <p:nvPr/>
            </p:nvSpPr>
            <p:spPr>
              <a:xfrm>
                <a:off x="2123723" y="1445389"/>
                <a:ext cx="4367332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l-GR" sz="2800" b="1" dirty="0"/>
                  <a:t>Μονότροπη οπτική ίνα</a:t>
                </a:r>
              </a:p>
            </p:txBody>
          </p:sp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EB4ABB66-0087-296D-F2C7-BFCFA4736D75}"/>
                  </a:ext>
                </a:extLst>
              </p:cNvPr>
              <p:cNvSpPr/>
              <p:nvPr/>
            </p:nvSpPr>
            <p:spPr>
              <a:xfrm>
                <a:off x="4798509" y="6080284"/>
                <a:ext cx="3879326" cy="3650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6644A7A2-18FE-8F6A-68A5-3FD5819EB45B}"/>
                </a:ext>
              </a:extLst>
            </p:cNvPr>
            <p:cNvSpPr/>
            <p:nvPr/>
          </p:nvSpPr>
          <p:spPr>
            <a:xfrm>
              <a:off x="8352429" y="5321860"/>
              <a:ext cx="846161" cy="20471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050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849CC08-5562-AAD5-D9AE-BCD5488B692E}"/>
              </a:ext>
            </a:extLst>
          </p:cNvPr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5E6004D0-42FE-6C40-A655-8A8CE4A7B777}"/>
              </a:ext>
            </a:extLst>
          </p:cNvPr>
          <p:cNvGrpSpPr/>
          <p:nvPr/>
        </p:nvGrpSpPr>
        <p:grpSpPr>
          <a:xfrm>
            <a:off x="797922" y="1457293"/>
            <a:ext cx="8564880" cy="3943414"/>
            <a:chOff x="2501537" y="1565243"/>
            <a:chExt cx="8564880" cy="3943414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88FB4A0A-5492-063E-5EFF-2F2C966DD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1537" y="1565243"/>
              <a:ext cx="8564880" cy="39434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A47915-749C-C6B9-4E86-5A112C3924B2}"/>
                </a:ext>
              </a:extLst>
            </p:cNvPr>
            <p:cNvSpPr txBox="1"/>
            <p:nvPr/>
          </p:nvSpPr>
          <p:spPr>
            <a:xfrm>
              <a:off x="2782025" y="2907263"/>
              <a:ext cx="14107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laser</a:t>
              </a:r>
              <a:endParaRPr lang="el-GR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9A103D-B9AE-9813-8AA4-1300917AEE67}"/>
              </a:ext>
            </a:extLst>
          </p:cNvPr>
          <p:cNvSpPr txBox="1"/>
          <p:nvPr/>
        </p:nvSpPr>
        <p:spPr>
          <a:xfrm>
            <a:off x="9486900" y="1671040"/>
            <a:ext cx="2387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Ένας τρόπος διάδοσης του φωτός μέσα στην οπτική ίνα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F0B5C-F932-6205-F7A2-8238A16395A1}"/>
              </a:ext>
            </a:extLst>
          </p:cNvPr>
          <p:cNvSpPr txBox="1"/>
          <p:nvPr/>
        </p:nvSpPr>
        <p:spPr>
          <a:xfrm>
            <a:off x="9486900" y="3536950"/>
            <a:ext cx="2387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Πολλοί τρόποι διάδοσης του φωτός μέσα στην οπτική ίνα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BC4E367C-D4C3-C772-F489-1C5C141D3E11}"/>
              </a:ext>
            </a:extLst>
          </p:cNvPr>
          <p:cNvCxnSpPr/>
          <p:nvPr/>
        </p:nvCxnSpPr>
        <p:spPr>
          <a:xfrm>
            <a:off x="152400" y="3429000"/>
            <a:ext cx="12039600" cy="0"/>
          </a:xfrm>
          <a:prstGeom prst="line">
            <a:avLst/>
          </a:prstGeom>
          <a:ln w="38100">
            <a:solidFill>
              <a:schemeClr val="accent1">
                <a:tint val="76000"/>
                <a:hueMod val="9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6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CAB874FE-C84D-1488-5A38-33CE5E15CA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7176" y="1326012"/>
          <a:ext cx="4637645" cy="11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57200" progId="Equation.DSMT4">
                  <p:embed/>
                </p:oleObj>
              </mc:Choice>
              <mc:Fallback>
                <p:oleObj name="Equation" r:id="rId2" imgW="1777680" imgH="457200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CAB874FE-C84D-1488-5A38-33CE5E15C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7176" y="1326012"/>
                        <a:ext cx="4637645" cy="1192537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DB35FC0-D63D-7B23-B76A-2192BF2B1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251" y="2989593"/>
          <a:ext cx="4644132" cy="11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97718" imgH="1231604" progId="Equation.DSMT4">
                  <p:embed/>
                </p:oleObj>
              </mc:Choice>
              <mc:Fallback>
                <p:oleObj name="Equation" r:id="rId4" imgW="4797718" imgH="1231604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2DB35FC0-D63D-7B23-B76A-2192BF2B1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251" y="2989593"/>
                        <a:ext cx="4644132" cy="119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5AC2A67A-4006-01BC-61AC-B55BC556BA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3487" y="2701411"/>
          <a:ext cx="50387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57200" progId="Equation.DSMT4">
                  <p:embed/>
                </p:oleObj>
              </mc:Choice>
              <mc:Fallback>
                <p:oleObj name="Equation" r:id="rId6" imgW="1854000" imgH="45720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5AC2A67A-4006-01BC-61AC-B55BC556B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3487" y="2701411"/>
                        <a:ext cx="5038725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B0204C-54C4-EFEB-26F9-C6D428259277}"/>
              </a:ext>
            </a:extLst>
          </p:cNvPr>
          <p:cNvSpPr txBox="1"/>
          <p:nvPr/>
        </p:nvSpPr>
        <p:spPr>
          <a:xfrm>
            <a:off x="5522714" y="3219436"/>
            <a:ext cx="11914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όπου</a:t>
            </a:r>
            <a:endParaRPr lang="el-GR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D538C-6CD6-E80A-3038-536A0169C649}"/>
              </a:ext>
            </a:extLst>
          </p:cNvPr>
          <p:cNvSpPr txBox="1"/>
          <p:nvPr/>
        </p:nvSpPr>
        <p:spPr>
          <a:xfrm>
            <a:off x="436762" y="4391367"/>
            <a:ext cx="113184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Μια σημαντική παράμετρος λαμβάνεται αν πολλαπλασιάσω το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l-G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 την ακτίνα του πυρήνα</a:t>
            </a:r>
            <a:endParaRPr lang="el-GR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B5EA1AC2-1363-0BE6-2C33-90353B07A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9485" y="5027844"/>
          <a:ext cx="3491616" cy="112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457200" progId="Equation.DSMT4">
                  <p:embed/>
                </p:oleObj>
              </mc:Choice>
              <mc:Fallback>
                <p:oleObj name="Equation" r:id="rId8" imgW="1422360" imgH="45720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B5EA1AC2-1363-0BE6-2C33-90353B07A0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9485" y="5027844"/>
                        <a:ext cx="3491616" cy="1122305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C9029D4-175E-B7AD-AB79-51BA36B334C7}"/>
              </a:ext>
            </a:extLst>
          </p:cNvPr>
          <p:cNvSpPr txBox="1"/>
          <p:nvPr/>
        </p:nvSpPr>
        <p:spPr>
          <a:xfrm>
            <a:off x="5078117" y="5027844"/>
            <a:ext cx="60490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Ο αριθμός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παίζει σημαντικό ρόλο στον καθορισμό της συνθήκης αποκοπής, δηλαδή πότε η ακτινοβολία διαφεύγει από την οπτική ίνα.</a:t>
            </a:r>
            <a:endParaRPr lang="el-GR" sz="22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8519E456-A664-1BE7-62AA-0ADAF10DF1CE}"/>
              </a:ext>
            </a:extLst>
          </p:cNvPr>
          <p:cNvSpPr/>
          <p:nvPr/>
        </p:nvSpPr>
        <p:spPr>
          <a:xfrm>
            <a:off x="1143990" y="24454"/>
            <a:ext cx="9904020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Κυματική εξίσωση-αριθμός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5847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4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8273" y="1021300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κλιμακωτού δείκτη διάθλασης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15" y="1021300"/>
            <a:ext cx="7786088" cy="5351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FCFB-1D4C-09A0-98E0-67FD35636FF1}"/>
                  </a:ext>
                </a:extLst>
              </p:cNvPr>
              <p:cNvSpPr txBox="1"/>
              <p:nvPr/>
            </p:nvSpPr>
            <p:spPr>
              <a:xfrm>
                <a:off x="851742" y="2195926"/>
                <a:ext cx="2468880" cy="13363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l-GR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V=2·π·NA·α/λ</a:t>
                </a:r>
                <a:r>
                  <a:rPr lang="en-US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b="1" i="1" spc="1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𝑵𝑨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l-GR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FCFB-1D4C-09A0-98E0-67FD35636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42" y="2195926"/>
                <a:ext cx="2468880" cy="1336328"/>
              </a:xfrm>
              <a:prstGeom prst="rect">
                <a:avLst/>
              </a:prstGeom>
              <a:blipFill>
                <a:blip r:embed="rId3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71DD43-F41B-FB4C-17C0-7BF01BFF3F7C}"/>
              </a:ext>
            </a:extLst>
          </p:cNvPr>
          <p:cNvSpPr txBox="1"/>
          <p:nvPr/>
        </p:nvSpPr>
        <p:spPr>
          <a:xfrm>
            <a:off x="7516979" y="1817416"/>
            <a:ext cx="1673069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n</a:t>
            </a:r>
            <a:r>
              <a:rPr lang="en-US" sz="2200" b="1" baseline="-25000" dirty="0">
                <a:solidFill>
                  <a:schemeClr val="bg1"/>
                </a:solidFill>
              </a:rPr>
              <a:t>1</a:t>
            </a:r>
            <a:r>
              <a:rPr lang="en-US" sz="2200" b="1" dirty="0">
                <a:solidFill>
                  <a:schemeClr val="bg1"/>
                </a:solidFill>
              </a:rPr>
              <a:t>=1.45-1.48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80EC1-595F-C1EC-14A0-559D8E21EF6B}"/>
              </a:ext>
            </a:extLst>
          </p:cNvPr>
          <p:cNvSpPr txBox="1"/>
          <p:nvPr/>
        </p:nvSpPr>
        <p:spPr>
          <a:xfrm>
            <a:off x="7516978" y="2238249"/>
            <a:ext cx="1673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n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=1.45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388A36-2FF3-077D-FE58-FCD23B346E3D}"/>
              </a:ext>
            </a:extLst>
          </p:cNvPr>
          <p:cNvSpPr/>
          <p:nvPr/>
        </p:nvSpPr>
        <p:spPr>
          <a:xfrm>
            <a:off x="598273" y="3697264"/>
            <a:ext cx="3131045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dirty="0"/>
              <a:t>Γενικά στις πολύτροπες οπτικές ίνες απαιτείται μεγαλύτερη διαφορά στον δείκτη διάθλασης ανάμεσα στον πυρήνα και τον μανδύα</a:t>
            </a:r>
          </a:p>
        </p:txBody>
      </p:sp>
    </p:spTree>
    <p:extLst>
      <p:ext uri="{BB962C8B-B14F-4D97-AF65-F5344CB8AC3E}">
        <p14:creationId xmlns:p14="http://schemas.microsoft.com/office/powerpoint/2010/main" val="254477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5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10579" y="1188351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βαθμιαίου δείκτη διάθλασης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64" y="1154419"/>
            <a:ext cx="7868121" cy="5231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7CBEB9-F409-B413-80D8-DF287249A7F0}"/>
                  </a:ext>
                </a:extLst>
              </p:cNvPr>
              <p:cNvSpPr txBox="1"/>
              <p:nvPr/>
            </p:nvSpPr>
            <p:spPr>
              <a:xfrm>
                <a:off x="751829" y="2202218"/>
                <a:ext cx="2468880" cy="13363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l-GR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V=2·π·NA·α/λ</a:t>
                </a:r>
                <a:r>
                  <a:rPr lang="en-US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b="1" i="1" spc="1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𝑵𝑨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l-GR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7CBEB9-F409-B413-80D8-DF287249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29" y="2202218"/>
                <a:ext cx="2468880" cy="1336328"/>
              </a:xfrm>
              <a:prstGeom prst="rect">
                <a:avLst/>
              </a:prstGeom>
              <a:blipFill>
                <a:blip r:embed="rId3"/>
                <a:stretch>
                  <a:fillRect t="-22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7EEA57-F6A5-67C0-AB31-1EA7D92CA1C2}"/>
              </a:ext>
            </a:extLst>
          </p:cNvPr>
          <p:cNvSpPr txBox="1"/>
          <p:nvPr/>
        </p:nvSpPr>
        <p:spPr>
          <a:xfrm>
            <a:off x="430037" y="3682825"/>
            <a:ext cx="31369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σύγχρονες οπτικές ίνες έχουν τόσο μικρή διαφορά στον δείκτη διάθλασης που μπορούν να θεωρηθούν βαθμιαίου δείκτη διάθλασης</a:t>
            </a:r>
          </a:p>
        </p:txBody>
      </p:sp>
    </p:spTree>
    <p:extLst>
      <p:ext uri="{BB962C8B-B14F-4D97-AF65-F5344CB8AC3E}">
        <p14:creationId xmlns:p14="http://schemas.microsoft.com/office/powerpoint/2010/main" val="1067073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Ουράνιο</Template>
  <TotalTime>14283</TotalTime>
  <Words>929</Words>
  <Application>Microsoft Office PowerPoint</Application>
  <PresentationFormat>Ευρεία οθόνη</PresentationFormat>
  <Paragraphs>102</Paragraphs>
  <Slides>27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Ουράνιο</vt:lpstr>
      <vt:lpstr>Equation</vt:lpstr>
      <vt:lpstr>MathType 7.0 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Andreas Tsormpatzoglou</dc:creator>
  <cp:lastModifiedBy>Andreas Tsormpatzoglou</cp:lastModifiedBy>
  <cp:revision>250</cp:revision>
  <dcterms:created xsi:type="dcterms:W3CDTF">2021-02-23T06:42:38Z</dcterms:created>
  <dcterms:modified xsi:type="dcterms:W3CDTF">2023-10-24T13:19:18Z</dcterms:modified>
</cp:coreProperties>
</file>